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84" r:id="rId3"/>
    <p:sldMasterId id="2147483686" r:id="rId4"/>
    <p:sldMasterId id="2147483687" r:id="rId5"/>
    <p:sldMasterId id="2147483688" r:id="rId6"/>
    <p:sldMasterId id="2147483689" r:id="rId7"/>
    <p:sldMasterId id="2147483690" r:id="rId8"/>
    <p:sldMasterId id="2147483691" r:id="rId9"/>
    <p:sldMasterId id="2147483692" r:id="rId10"/>
    <p:sldMasterId id="2147483693" r:id="rId11"/>
    <p:sldMasterId id="2147483694" r:id="rId12"/>
    <p:sldMasterId id="2147483695" r:id="rId13"/>
    <p:sldMasterId id="2147483696" r:id="rId14"/>
    <p:sldMasterId id="2147483697" r:id="rId15"/>
    <p:sldMasterId id="2147483698" r:id="rId16"/>
    <p:sldMasterId id="2147483699" r:id="rId17"/>
    <p:sldMasterId id="2147483700" r:id="rId18"/>
    <p:sldMasterId id="2147483702" r:id="rId19"/>
    <p:sldMasterId id="2147483703" r:id="rId20"/>
    <p:sldMasterId id="2147483704" r:id="rId21"/>
    <p:sldMasterId id="2147483705" r:id="rId22"/>
  </p:sldMasterIdLst>
  <p:notesMasterIdLst>
    <p:notesMasterId r:id="rId39"/>
  </p:notesMasterIdLst>
  <p:sldIdLst>
    <p:sldId id="256" r:id="rId23"/>
    <p:sldId id="257" r:id="rId24"/>
    <p:sldId id="263" r:id="rId25"/>
    <p:sldId id="264" r:id="rId26"/>
    <p:sldId id="281" r:id="rId27"/>
    <p:sldId id="283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82" r:id="rId37"/>
    <p:sldId id="259" r:id="rId38"/>
  </p:sldIdLst>
  <p:sldSz cx="12192000" cy="6858000"/>
  <p:notesSz cx="6858000" cy="9144000"/>
  <p:embeddedFontLst>
    <p:embeddedFont>
      <p:font typeface="微软雅黑" panose="020B0503020204020204" pitchFamily="34" charset="-122"/>
      <p:regular r:id="rId40"/>
      <p:bold r:id="rId41"/>
    </p:embeddedFont>
    <p:embeddedFont>
      <p:font typeface="宋体" panose="02010600030101010101" pitchFamily="2" charset="-122"/>
      <p:regular r:id="rId42"/>
    </p:embeddedFont>
    <p:embeddedFont>
      <p:font typeface="1훈새마을운동 R" panose="02020603020101020101" pitchFamily="18" charset="-127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Impact" panose="020B0806030902050204" pitchFamily="34" charset="0"/>
      <p:regular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05E"/>
    <a:srgbClr val="106FAA"/>
    <a:srgbClr val="148CD6"/>
    <a:srgbClr val="094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24" autoAdjust="0"/>
  </p:normalViewPr>
  <p:slideViewPr>
    <p:cSldViewPr snapToGrid="0">
      <p:cViewPr>
        <p:scale>
          <a:sx n="100" d="100"/>
          <a:sy n="100" d="100"/>
        </p:scale>
        <p:origin x="954" y="2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notesMaster" Target="notesMasters/notes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font" Target="fonts/font7.fntdata"/><Relationship Id="rId20" Type="http://schemas.openxmlformats.org/officeDocument/2006/relationships/slideMaster" Target="slideMasters/slideMaster20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425A7-BB31-4AA7-812E-6A317F667028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8F88B-9D5A-4713-8DF6-F68F2B53D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11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19384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4983880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1F2EC-60EF-4338-9D63-CC1CC3930C0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9DBD8-A83D-47F1-BB76-F7FCA22BCB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1252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6DACB-1FAF-44B8-9F21-B77C09E736B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113E2-C03E-4F12-A964-39B803A8FF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58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1F193-ACCB-4DE6-B5D6-412F42C8B5F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5D538-E56D-4651-A21E-EE7112CB94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3100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DAA12-1C9F-4F7D-82BF-9B25EA55B65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AD7E3-AD53-43BC-97AD-0501A63D10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717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763592-A65E-4B13-963D-F69E5FC879C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09468-6E6B-41BF-A6AF-713477D8A1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861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0B8F6-ADDE-44B1-9436-3F95059BA5B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07277-A5E0-4805-A215-BA70044FA3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1887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FED9E-0111-4C65-BD59-D3BC7802BAD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FEE94-58C3-4211-B5F9-56159BDCEF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3351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0151C-06B6-4C84-9DCA-B4444D0B70F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9D655-F06A-4544-BD1C-05B2B4B9F7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03529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E9B8A-58C8-4C0F-9A51-5210A1016F3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E9982-E62D-43B4-B1B1-0B072F232B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4693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08BE8-043C-44EE-92E0-ACA965C2F6A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2B2C4-56B5-48A7-A036-2270829E32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8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5960465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7222D-C51F-425B-9EC7-39A4642EB8F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AED5A-1FB8-41D3-89B0-E37093CA87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03212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B26F0-27E3-45F7-8916-6E7903C7D44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86AF9-9D7C-40BB-B346-23E3013FFF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1600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F7AB7-83C9-4C1E-AF26-DF81BA9D683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F095D-9625-4E7D-8040-EF0FC8860B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05989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3FD4D-EDC3-4ED7-8974-CE4A9D74A7E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D8A3D-82AE-433F-BADD-B996208E63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0246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8FB94-05FF-446E-9BF8-81D92C58CC8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EDF39-7B73-4CD8-8344-47368F0E5A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0586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E2EAA-C658-43B5-88DB-B9D7FFA17E5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08D73-C57D-49FC-AD57-8DFADA6324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5768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AD000-5A35-4283-BF5C-9B46218A8A4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14EC7-1239-4E07-A9B3-23730C93F6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572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68A1C-C166-4BE4-8BDC-BD9B37B1E1E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81EDE-813B-48FB-9C62-2261061CE7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6472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CB7EB-C111-4265-88EB-FF162C46276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5960C-5F42-447C-97BA-A492851BD3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347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F36FED-0110-438D-9EA7-7F5CDE70A95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0DF2F-16B7-45A7-9E7C-B991C4C8E4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46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1A4B3-8117-4845-AD44-DCC16E1C578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52324-3DB1-4B69-A0B7-2A238EFCDC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5291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8DEE1-C77F-4833-94C0-8C919217DE0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A40BF-8534-4613-8EE8-BFF98E3BB2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68569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49262-06F4-4A0D-B8EE-68F770B34E8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9D49F-A2DF-44E8-86B1-2EAE9A8498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3741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DE0E7-2DA9-4497-941E-F94C9DBFCD6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FBA544-5B5C-457C-BC04-B66DBAF2D2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28590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FA5F1-33F7-4545-A9DD-A88D4E7EEEA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3CD0-63B0-4EF4-8D82-23A78B0D12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6644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609D2-DA55-4F02-819D-956B44B91C3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58874-9B21-4DEF-AFE6-746D89697A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2054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8D725-3550-45F2-A5DA-F034944682A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CC06D-9353-4B0A-9F38-F906AEF241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6568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069D2-A97A-441F-ABB8-133E088026E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939BA-6A9A-45CD-8597-D668248776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3538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5EA27-B869-41BD-A170-34552776648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956F1-8425-4D22-9B58-8BA96232B9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3145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2DF47-E831-4541-89C6-A6497F28A42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F3150-9776-4AAB-9D4E-4377803BD4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7649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6E550-CC6C-4082-9BE1-E5FBC30CEF1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4CDD5-1F8F-451A-A50E-39DFEB9FD4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51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C7BFF-AA8F-434B-97DF-1AD7E825B77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915D4-0959-4D68-B052-1832A3BF4D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740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44B5-89BB-4EBE-B277-038D6C95CA1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C0DA5-9351-4338-94EB-7978D124A5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67504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5841F-3903-499D-8773-4CFDD234CE4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CE53-5AC6-4994-998E-5EF938C5FD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230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62644-D112-4475-8977-C9C8675CADC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39B97-4B93-4CF8-8A45-380458F159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83482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11E8E-F86C-4466-9BA1-66B0E271A6A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2BCC5-D87F-4B20-828B-363F294B73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31893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4AF95-BE0E-4A8B-B61E-E52E80D979E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471FB-1A53-4A97-A1B0-DCFB78C8DA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449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9D111-6C5C-49F1-A6C1-E72263A255F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F2D7F-3735-45D7-B7A1-46AC9E2D42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44397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38B28-0535-4D11-870F-213C7B78514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7C880-B1CB-489D-B1A5-78C3157AB5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37681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50FA9-F15D-458F-9799-F6F80598525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7737D-E5C7-4F2E-A163-25AD32EFB1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6763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B2B60-555D-4862-8097-BF8C3AB511D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95D21-4584-486E-86F5-DC3F441793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5937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B604B9-B609-480B-8E9C-7786DCFEB36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AFFEC3-499F-4D1E-AC70-131983A1EF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8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C4036-8854-4EF1-B441-6E02ECB7584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AC448-E2B1-4797-9791-5404B4908E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0168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7BAE50-118A-436C-8D35-D362FC164CE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937EE-A3F5-4B12-A485-68AED78483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3262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F2548-2AB1-4646-9C04-0DB0610C336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AEADB-D4AF-45F9-9321-95B1C577BC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60064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A4A43-7335-4217-9B3F-49572824A9E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609B-A585-441F-BAD8-E0BF1947AC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4155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F376E-928E-4EFE-8B0E-67714898082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2FF5F-5137-414E-B87B-66484C685F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3899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931D7-FBDE-4063-9528-789E283A3A0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851FA-79E1-482A-B11F-99F7886B72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4459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AD6BF-5FCB-4235-8CA6-E4E3D592F56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D8711-F315-4151-A769-20401FAE8B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97901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94C63-0828-47C4-8607-16FD5B35150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17948-203C-4BDE-9323-F42A1976DA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7991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56180-94A6-47AB-BABD-C9275CDB932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C327F-7E3B-450B-83B7-BF3A71CC74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2325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D0B19-618F-4529-B746-519B20AF18C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4EC56-230B-4864-AE71-8F6CD952C7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9388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5E5E2-F1FC-4F32-A2DE-D89C3FD95FD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85E4F-0EF4-49D3-BBD9-82CB44AEFE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894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BEEC5-04E6-4227-8EFD-DFF3FC2FD7C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431E6-52B3-47C4-A3BC-4C607B7D38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49238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BFBE7-4FC4-41E1-A9E7-04B9EC320BF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497FF-A70A-40E3-BECE-C870544982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01982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94739-B132-4605-B873-4BB147A2EB4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14776-C457-4892-8656-6D31F5D08F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38716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1DEC6-0798-4E39-86D5-C737FE3F478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5403E-CB73-40BE-B943-E01DE55197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23263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5F258F-9685-4CFD-8D49-7A414F95197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ADB1E7-065B-412D-B5F2-6EE361BF49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3917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697FBE-9D35-4D06-A488-0D992FFC6DF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7406BB-17C1-463B-A3BB-C0F9FECB6C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5720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DB28A-7561-48A3-8E0E-0FABC71F15B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540E0-1D5C-4ECD-931B-5E7FBEF1BA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34414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CDA33-BFAA-4CD8-9C2F-B8B026DD90E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EFB90-2415-46E5-9A66-609F12C33D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59399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3DCFC-7714-46CD-8D1A-68C59DFCC3B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5C30C-2AE2-4678-9C02-78D6A4BEA4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88790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BA2C8-F0A0-4078-AA32-627FDAFB342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A92FA-5B06-4A83-AD29-4EB427E251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1883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55EEE-A8DC-4D8A-BF5C-E44B3C88E9E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F56D5-AAA6-4F74-9946-1FA7313BFD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853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DE9F-FA9C-4281-A54A-166D7F993AA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D04AE-BC66-4ACA-A979-4E55FD0AAE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30470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4A052-309E-4682-B1DC-9CA68D13862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11BB49-9CD3-4634-9615-2F57946429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72367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51EE0-3C3C-4A7E-B8F4-717B294AC9D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A768B-A24A-4F99-B472-95A5E3EF27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50636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13EE4-08C7-4EAD-9971-D6C28941BF5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312BB-D809-4FBF-8A02-12A13F8731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92576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A0C53-707E-4B8C-BBB4-C840EF37C80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B9DB9-2AC8-485C-B3E0-59565BFDB3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14010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1B36B8-43A7-4771-8BBF-0D30DA94AF7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F2394-CE74-4AC6-8CB1-CE9A1183BC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3385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1E339-9477-4ED3-8CC9-BB6062F8177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20EFD-4410-4D40-A958-B3C2D22DC4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537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3AAD8-C90E-443F-AB80-F920FB9F9EA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65510-7D79-44DD-9519-A1FBF1C8F5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28223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3B166-B7AD-4796-990C-331C3153895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04CD9-47C7-4F7B-8358-C4E4C81C14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99864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0D3FD-DF29-4872-ADCB-7833BD368A2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A14BB-CC1E-4488-B1DB-D04AAD2EC1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20772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C0CB0-5A2B-4674-8307-81EB9B23EE1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841EE-45DD-47D0-88BD-1B1ABB2E54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827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04429-2F5A-4694-B182-085E6D2597A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A281B-1380-4E2E-BC9B-E656C44F30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64887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31CAA-2B76-4264-A1A5-3A1F76E5ADA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52328-9E01-4554-91CB-E3AE806A34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81924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9D688-E7A1-43C5-8FF0-C171D0EB6D7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7C339-9BEE-4C71-9123-5DD120E5E0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291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BBF0-CF7A-4E99-A5C2-337029A2A75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99965-6E31-43B6-A1BB-69D164D884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00176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63078-AC99-47C7-A7A6-736723DC7E4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226C7-0665-4F72-9240-BC121EDC75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64986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51851E-361C-4ECA-8A80-69A03EF4916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2C5E5-15AF-4AAB-8508-2984E6EC81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02447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55024-A0F2-4D86-955E-AB65C15B6E4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31FD6-5CF5-4549-A4A1-0503E5D80C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8849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81189-49CC-4D76-A459-71594D0B519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A245C-9540-4E8F-A80C-30E7AF619E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87175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CA39F-1158-4F64-9DE7-741F6BBB874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31756-0C12-4A7E-BBDD-B89F9BEFFF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17236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3EA1B-B584-495C-9568-1454C78BA05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7AC7F-AC9C-4435-B4B6-1E939EC80E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3195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84A82-BA81-403D-9190-4A136D5EEB9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EC37A-5D3C-4139-AEB0-2B8E48C63F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009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DAD22-60CE-446B-9436-1274F11F182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1452B-0BEA-4CEA-B95B-07BA6C6239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42450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D375E-4AAC-4D18-8548-C40C63419DA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7D4233-BDBD-4F54-85DB-CB7FF9A450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7662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1E12B-57A5-4168-8C31-B00458E1527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2655B0-A116-4960-856F-7668792D77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5399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A753D-FFAA-4C5D-99C3-8CF250B42BC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411DE-7B13-4B4B-BA31-5EF9ED99E1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4755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CF1F23-68E4-41A1-8DC5-0BC78E87949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3EF43-B43E-4670-B3A5-163CC49105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70302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F2847-96BF-4B18-B36C-45B117B605F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62FDB-3FCD-4D0A-8542-73AC1954AD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29842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1BC15-E53E-44F7-B054-DEC5FA67975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26DC8-2513-4CF8-A402-1B244923FE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73196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BDD23-C383-4436-B796-EF187611849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83C51-2FE3-4738-BA07-E200904A45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0739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7176F-0904-446C-9584-CA7A29FCD5F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A93AB-04E0-4BBE-9D7E-FCECACE152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0637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52027-1637-40D0-9F8C-18ACFF4DEBE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B606D-EA9F-4C6D-A7B7-5F45CB470F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55630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F3B93-1DEF-411E-8127-17D1C39E1B9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7C71B-143A-4695-98EB-6EA038B9F0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043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DE9D4-9871-4988-9BAC-30EF7547A91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8C571E-477C-4DC5-871D-1AB72FF280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4830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25F2-E059-44A6-9E9B-7CE009C3A91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F3208-653D-44EC-A1F5-E74339D49A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22573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71435-2FE1-41EA-97D3-41D90090AB2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E4B55-EC1E-44ED-8CA5-822759F643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2604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F7598-ABA5-4F36-9F0D-0A08EB061DE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97CA5-449E-4286-A194-114166C23C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87349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FCFB9-4349-45BD-A929-6F314009DD6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DA86C-7AC3-4300-B926-7572BF5F30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04743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6A45F-F55D-4E63-A8A6-25023E93676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D6C2A-C0BD-41BD-9577-11470028C2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05018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2AF48-9265-4350-A167-951A45CD1A6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37938-AED9-4A52-83C3-FE860A3AF7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7332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3DD73-8A65-4EA5-950F-061E1485544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05811-5F17-4CFB-BD8A-AB62BDAAE6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94741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88627-C60A-4CF0-9D4A-11CD71FA300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04EDA-4F05-49F4-9541-75AA0B2A2B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7698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4EB09-B92F-4FFF-850E-028E2623DE4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D614D-3D78-4B14-856F-16BE3C5C7B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0189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0EA39-B9E0-4DE7-A5C9-33898F37A5A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4967D-36BD-4010-A815-3F468CC722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40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90599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C198D-C024-480C-AE03-DA9A8CE3075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E2FE5-1237-48B8-974F-C6548295A5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19125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FA036-4386-459B-BBC2-F9D03CDCA7E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DC82C-3576-406E-8045-1909E1BB40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497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A0D9C-77FB-42F3-B832-285FACF7C17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71EB9-75A1-4DEB-9D60-FEC51AD527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0548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B56D8-323D-4B68-9E9C-85DE76E42C2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66FE2-B208-448B-8330-481AE41742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3290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A7E74-9377-41B0-A0F9-BDFE74E0B92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9A949-9B8C-48DC-8DCF-C4818BCF0D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4642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A2463-F776-4CC9-BF1B-03B13E2EC0C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262F7-86D7-4BEE-A37B-8A440C22FF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47243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AC02A-11F6-470E-B410-E7F1D4600C6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68DBB-9B1E-42C8-ACE1-12DD65A089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1466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66A37-EE0B-4679-8699-5A64A2C9774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79AB18-BEBE-4B17-A75E-B1CBB8DD29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46495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B29AA-8816-4804-BA3E-880DF72E567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C0F83-C5C2-4623-973C-C601FAB436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76127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57B5B-47F6-4C13-8F85-2277C2F944F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145D3-F1E3-4559-93D2-57AAF8CAFA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9324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6D01C-523C-4627-B529-B54B42F9280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9B600-D6DE-4D4A-B8B6-8051E02749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382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769276-0535-4AE8-942E-011ABC7B88A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D805E-149F-4FDD-8264-FD198B813A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19975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52A51-E82E-440A-8D32-614AEEDF0B9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9DFF7A-6641-4228-B3D7-96B226DDD2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95920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3BB26-B5EE-46D5-844D-D2BF61A74C4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04EDB9-0C0B-4CF2-804C-32B0C9E934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24408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3DB30-F6B8-40F4-BC0B-5E290AFDA9D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4B357-B5BB-4615-948D-EF7D2E3F08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45335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BA250-4D51-443B-A5BC-6DDFE103BCF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06F0B-D68D-43C9-8EC4-B8EC510CE3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1980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E0AF7-31B2-4A9C-B49E-BABA2F811AC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5887A-5CBB-412B-AD70-9115D7473C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99464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E28965-F519-48DD-8EED-77BBE1CC1F6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7A585-DE1D-4C0A-9B80-68158F141E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41365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98CDC-07D0-4AB5-842A-17950A33A66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50AC5-BC34-4A82-BB64-766D87FFCC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9376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CC6FB-E5A1-4FB9-9C87-40DCA5D92A6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5E8A2F-F519-42C0-9D72-9DC1C8FE15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96467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C5C2B-76CD-46AC-B5E3-68C8310B68F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D62AE-3BE6-4B29-A22E-18D6777EFB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52101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4C6CF-B059-44FE-ACB6-56D3E8DF933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BF0EA-3589-4D07-BAE8-6F52F21C97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20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84CEC1-490F-4948-8BA5-56831DA5DFD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B1301-4743-4726-B84C-4C48CCAC18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38110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B91F3-1CFD-441D-89EF-0F103B4FBA5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043F2-B19E-4837-AC13-49A5497850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99941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B4CB5-119C-48E6-81AB-DF31DA18FAD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D26029-D872-4337-806B-FD29DCA3ED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9236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D87E8-0DE3-489B-9F32-1FC071DAE07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20C02-30EF-4E53-9C8A-83D4D4BFC7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51094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4DCD7-F869-4292-BF8E-969F49661A8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70923D-7F21-40D5-BE60-C0ECC4ECA1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51829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BB020-D643-426A-96D7-2656689A2F7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69870-68C1-47A6-B9FA-163602A9B9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04069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75B19-EF30-4020-837B-D524E1E7D6D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5875A-0014-45E7-9264-81EE9B5CF1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74936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30783-C493-4E4B-9F1E-4114E1C86E8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16D71-240E-49EF-9939-04421028B7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1975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080CB-FD30-429A-8E60-039ADC26393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4EF95-5761-4FA3-825D-BD23D8910F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80736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798F5-AED5-4CD0-AD2F-FB021958AF0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DBDC4-8E05-40EB-85F0-26ED9FBCF7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78481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86416-CAF4-4CA1-A4AD-236ACBF5F3F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47DAB-20A9-4183-B625-6D5FBC433F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965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037193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7ED7F-B74F-4705-A79E-C4D97598B78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37A36-B52A-40F3-B1E7-50D15C9474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7474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FAB0A-F7C1-4B78-8945-80AF06A533C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2AD9D-E9D9-4B98-8A6F-ECDAE49284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77534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A4E38-132D-49EB-9FE5-40CB5086CEF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360EB-99DD-4E10-84BC-B1DAA3F6A6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861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9268A-2D7C-4424-8ECE-5DAE884B48F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59C2B-A77A-4BDA-8DC1-2B6D51961E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47022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6CD3E9-D6E2-480E-94F6-5E9509EBCB1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AF497-8C09-4744-A19C-211BBC4D63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80372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81624-47F0-469D-8E9F-26D71189955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29CCAE-EAED-4DBC-AA6D-4AA1A26504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54395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924F5F-58A5-4DCB-A64A-7C5E9D74630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532CB-B942-45B5-A064-59F40866DB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04390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F6468-AF1E-4E5F-BC58-7CFA94F8AE37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D057B-1380-42E4-B36F-A7641D9A47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54557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C2EB4-94CE-4B07-9BB4-AF7DCE4E7C1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D986B-4B42-496C-AE70-460E45AB9A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99734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30AE2B-ABAB-40C0-9BD1-2E5A70466FB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E8E54-3FDC-4698-8782-CEE7221924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8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562168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284D8-795E-44C5-8EDF-0DFF482C642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7A052-7270-4911-947A-A4341B6AAA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3601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C445DD-083B-469A-BE4A-2B45A9243D6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E90B7-365E-4046-8822-24C2A6F4BA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65145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88E4C2-7F09-4383-B2DF-D48E6AFB969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1892B-CFA6-4121-BF37-1D020A4885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48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2198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18614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241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49912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53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7737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948790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4725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779779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8068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86350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52826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74280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393829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79981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988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879399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9863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81690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120806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874832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81430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BAEAF-19BF-4AB3-BF7D-60C12EF9DBF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C4C64-8EE2-480F-8FD6-711D7ABE78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095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70F72-7791-44A9-8D40-AC1402685CA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B974C8-270A-4B34-9FDB-0B40AFBE9B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7382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760D84-E1B9-4EA7-8EA3-0D355656BF3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35B83-2D76-4836-9B79-2C2920C25F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0591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FFCD9-2380-4A90-B48A-DDCF6F08527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C239D-E2BA-4612-AA04-6E7C8FCDC4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1691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E8F18-905E-43E7-BAE3-7F42DD6B547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68E68-5F44-4E83-B4F9-1A9A6E5B99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57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209985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C9A20-0B0B-4F09-88CB-AF5F165EA9E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92F82-89F1-4C5F-AA4A-C3AD414836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8036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AC9E4-CF3A-43B6-80F4-41EA5978544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E17A0-5993-4916-A238-6A8A4ED0FB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79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8D456-6D32-4864-8555-BC28A027F3E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E358B-800F-4FDC-BB2D-9D214FE71D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9764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6B6BF0-83FE-48F0-8A47-9DC2FE2E481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98125-583F-462A-AB54-03E5A7D206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8904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E6889-B120-47B5-A5A6-F5A6A472830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03132-B433-4B6C-9805-1A69FFFD33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29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E43A2-A57F-42CB-AEB6-6A277ACBAF9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09E5F-5E88-4A38-883C-5CC1311B89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209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1D930-EE88-46A1-93A6-CE232E0F32A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077FB-F67D-4910-8945-B52FFE5369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0729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76BB2-782F-465C-9386-3D28D8401FD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65B7E-6199-4C86-8F27-EFE84C42AF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5018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80D39-3B19-4A0B-BD76-D2F1FBE42F3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7A177-4B39-42FD-AD91-3BE9DCD615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1914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9BCBE-0E48-4F83-8432-3E7422C0271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B2C61-3FCA-4C1B-AEA9-08484B570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570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186360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C295B-DA40-40F1-A8FB-B9A91E41010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C64ED-9955-4C7F-8CE6-261B8C46F8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1072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7EC98-5598-4F40-A6EB-DAE51A0DDF7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403673-D4CE-4E6A-BAE0-2A6197BA3E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4220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98EBA-A739-483B-9BC1-EB93CF36582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5C3BF-46BA-41FC-9489-3786866D65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895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EA83C-0753-4B10-B51A-CB548B49367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88494-19A3-48F8-B9F0-754F4D973B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6907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90AC5A-71FF-4F1F-8433-F2E1F54D9C9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A8D59-3A83-427B-A421-876EB55625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05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C6B41-B1BA-4A9D-832C-4EE924E4AB0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152CA-766C-4D39-BBE1-BEC5F88784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6503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63A5D-61A9-4BDC-8C7B-3F57E256B9F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018F5-2AB2-4334-A3B6-1D5F04FEB0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8305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70345-4E18-4D55-A2B9-067DCD3DA59A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42911-C180-4832-B605-475D93B449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434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DE187-EF42-4BA2-94A2-64B18D0CCBB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B7E40-1F36-4630-B0C9-70668999AC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1125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CE29C-BC0A-4CA5-A960-A857D81F8C9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363E0-F929-4AB5-BA70-BE40BD676E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48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1908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C549C-9114-4AB5-821F-A4AF723FCFF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31F9F-83D9-4C24-876E-F339F2991C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8609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1A72C-AC80-460F-840D-47F6F525C81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1476B-9092-47F9-8805-9CB46C372A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5060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BD934-F35E-4F6B-ACE4-67BCC5AB5B5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53840-53B5-4F3E-9943-58EFDDD2EA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8334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BFB3F-129F-4FCD-A0F1-F9EAC172476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94D49-8296-420B-9784-4689E3A937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1203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C74E1-219B-48FF-B79C-A07FE4CB503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0E1B9-DC71-4C24-9B53-4086C7726C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784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DED3C-5A1A-4A68-B144-FA3C6795893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C3D5B-7442-4700-B67E-FD09B7E007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5605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9DD4A-3CC5-45B6-A482-4AB6A6B8976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5361F-8BA1-4EE0-ADC1-14A3CBBD54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6087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7A792-6422-4EF6-B15E-EB1F52E2BEE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ADB08-7017-46BD-9A32-1ED4370A31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071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34083-CE48-4089-976C-06B8D06E654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98483-75E9-4E8E-8E68-69E5D85BDA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3488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FFA18-E4B4-408C-B807-0133E8B33AE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A8808-54EA-459E-8173-9A79F340F1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49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83020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EF6C0-1915-4664-A7E8-4A0614B7B66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31E51-F7C7-4B42-8496-F2DF79597A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5466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3E4B4-5067-4658-9419-369740CF08D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D5A7D-AF29-480C-933A-E1055044C3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82903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778B4-4EFE-4A6F-AAE2-9BFB909778B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2885D-DC3C-4DB9-A014-6FFADFB799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5584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C3A61-9BE5-45ED-9650-A68C48A705B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CDBCB-737B-42FD-B474-B5F1FB36E9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5217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9C7FC-4410-47C6-A080-7E6F3DA065C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7F7B5-DA53-4ED8-87F6-BF335D5214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813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4CF30-04C5-4CE6-8B4B-B74579010BE0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4F94F-73C1-4C85-8DAE-4367A5426A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6589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9431A-3B71-47B4-81AF-8674579AA65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78183-695E-459D-B00C-AAEE3E8C9A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45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BB66E-A16E-4219-A55D-A52FE9FF71B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E95A0-4C3F-451F-BDCC-8736F15148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265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85AFE-4B07-447C-82CC-F484FAD3D26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3CC34-3E7B-4E6A-A77B-C09798FA73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122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C85F5-4B54-4506-80FE-896FF74F5A6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F3FEB-D915-4F44-9593-CA4BDAE16E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69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041697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D5499-9A7D-4710-AF8E-E3B203BDD00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05743-3EE0-4956-BCBF-28DD0DFDEF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3829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004EA-8AD5-425E-A635-7B8B6486CFD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5C1AD-1A9F-44CD-BFBE-B8F5ED60B6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9650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9E5A3-12CE-4344-B355-7630826F132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DD4F3-FCDF-4740-AC4E-99D93086D1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345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C30E8-2601-4C06-AA18-A8C4FF228EC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C0E31-3393-4F00-BEA1-B1598735D7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015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7BDBCA-AB4B-4FD3-9510-C11CFC75138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C2D24-0778-45E3-ABAD-90D6B252AA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1846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B44DA-4BD6-411F-B631-36E96563F78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4255A3-77A6-4BD7-B77E-9A66337970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9508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6B0B2-7AD4-4E82-8D6C-3A78A09626FF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BC8AD-328B-456D-8A00-6E575EE0F7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6126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25669-46E2-4EC2-B608-CA3B6B47F0B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63B90-1BF3-4E1E-AB48-4C3DF69C67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701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CA8F54-972B-4263-97B0-48D4C25A963E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8CF99-7F04-4DCF-85DB-59F186370F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972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0638E-E437-4C13-B710-1F682E79F1E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9914A-230C-436A-BC6E-7695E87CE7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15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06512428-E4CE-47F6-A872-FC8BF9F31D4D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229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1AF2E977-ED0A-4841-AF4C-FB22518DDC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F18F249-C29C-44EF-B1D4-76B31680923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3316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7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20419C71-DEA6-4F28-B419-97AA883E15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836613"/>
            <a:ext cx="491490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矩形 7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0" name="矩形 2"/>
          <p:cNvSpPr>
            <a:spLocks/>
          </p:cNvSpPr>
          <p:nvPr userDrawn="1"/>
        </p:nvSpPr>
        <p:spPr bwMode="auto">
          <a:xfrm>
            <a:off x="0" y="5391150"/>
            <a:ext cx="12196763" cy="1325563"/>
          </a:xfrm>
          <a:custGeom>
            <a:avLst/>
            <a:gdLst>
              <a:gd name="T0" fmla="*/ 0 w 9144000"/>
              <a:gd name="T1" fmla="*/ 0 h 986547"/>
              <a:gd name="T2" fmla="*/ 12183923 w 9144000"/>
              <a:gd name="T3" fmla="*/ 90530 h 986547"/>
              <a:gd name="T4" fmla="*/ 12196763 w 9144000"/>
              <a:gd name="T5" fmla="*/ 1230190 h 986547"/>
              <a:gd name="T6" fmla="*/ 0 w 9144000"/>
              <a:gd name="T7" fmla="*/ 1230190 h 986547"/>
              <a:gd name="T8" fmla="*/ 0 w 9144000"/>
              <a:gd name="T9" fmla="*/ 0 h 9865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86547">
                <a:moveTo>
                  <a:pt x="0" y="0"/>
                </a:moveTo>
                <a:cubicBezTo>
                  <a:pt x="2258729" y="1963553"/>
                  <a:pt x="5821913" y="455460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D1D100"/>
              </a:gs>
              <a:gs pos="1942">
                <a:srgbClr val="D1D100"/>
              </a:gs>
              <a:gs pos="60001">
                <a:srgbClr val="FFC00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1" name="矩形 2"/>
          <p:cNvSpPr>
            <a:spLocks/>
          </p:cNvSpPr>
          <p:nvPr userDrawn="1"/>
        </p:nvSpPr>
        <p:spPr bwMode="auto">
          <a:xfrm>
            <a:off x="4763" y="5530850"/>
            <a:ext cx="12195175" cy="1227138"/>
          </a:xfrm>
          <a:custGeom>
            <a:avLst/>
            <a:gdLst>
              <a:gd name="T0" fmla="*/ 0 w 9144000"/>
              <a:gd name="T1" fmla="*/ 0 h 915566"/>
              <a:gd name="T2" fmla="*/ 12182337 w 9144000"/>
              <a:gd name="T3" fmla="*/ 90306 h 915566"/>
              <a:gd name="T4" fmla="*/ 12195175 w 9144000"/>
              <a:gd name="T5" fmla="*/ 1227138 h 915566"/>
              <a:gd name="T6" fmla="*/ 0 w 9144000"/>
              <a:gd name="T7" fmla="*/ 1227138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123974" y="1876926"/>
                  <a:pt x="6105625" y="125128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2" name="矩形 2"/>
          <p:cNvSpPr>
            <a:spLocks/>
          </p:cNvSpPr>
          <p:nvPr userDrawn="1"/>
        </p:nvSpPr>
        <p:spPr bwMode="auto">
          <a:xfrm>
            <a:off x="0" y="5630863"/>
            <a:ext cx="12196763" cy="1227137"/>
          </a:xfrm>
          <a:custGeom>
            <a:avLst/>
            <a:gdLst>
              <a:gd name="T0" fmla="*/ 0 w 9144000"/>
              <a:gd name="T1" fmla="*/ 0 h 915566"/>
              <a:gd name="T2" fmla="*/ 12183923 w 9144000"/>
              <a:gd name="T3" fmla="*/ 90306 h 915566"/>
              <a:gd name="T4" fmla="*/ 12196763 w 9144000"/>
              <a:gd name="T5" fmla="*/ 1227137 h 915566"/>
              <a:gd name="T6" fmla="*/ 0 w 9144000"/>
              <a:gd name="T7" fmla="*/ 1227137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431983" y="1636294"/>
                  <a:pt x="6105625" y="125128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3" name="矩形 2"/>
          <p:cNvSpPr>
            <a:spLocks/>
          </p:cNvSpPr>
          <p:nvPr userDrawn="1"/>
        </p:nvSpPr>
        <p:spPr bwMode="auto">
          <a:xfrm>
            <a:off x="0" y="5729288"/>
            <a:ext cx="12196763" cy="1230312"/>
          </a:xfrm>
          <a:custGeom>
            <a:avLst/>
            <a:gdLst>
              <a:gd name="T0" fmla="*/ 0 w 9144000"/>
              <a:gd name="T1" fmla="*/ 0 h 915566"/>
              <a:gd name="T2" fmla="*/ 12196763 w 9144000"/>
              <a:gd name="T3" fmla="*/ 0 h 915566"/>
              <a:gd name="T4" fmla="*/ 12196763 w 9144000"/>
              <a:gd name="T5" fmla="*/ 1230312 h 915566"/>
              <a:gd name="T6" fmla="*/ 0 w 9144000"/>
              <a:gd name="T7" fmla="*/ 1230312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431983" y="1636294"/>
                  <a:pt x="6096000" y="0"/>
                  <a:pt x="9144000" y="0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4" name="矩形 2"/>
          <p:cNvSpPr>
            <a:spLocks/>
          </p:cNvSpPr>
          <p:nvPr userDrawn="1"/>
        </p:nvSpPr>
        <p:spPr bwMode="auto">
          <a:xfrm>
            <a:off x="-3175" y="6502400"/>
            <a:ext cx="12195175" cy="461963"/>
          </a:xfrm>
          <a:custGeom>
            <a:avLst/>
            <a:gdLst>
              <a:gd name="T0" fmla="*/ 0 w 9144000"/>
              <a:gd name="T1" fmla="*/ 786 h 917126"/>
              <a:gd name="T2" fmla="*/ 12195175 w 9144000"/>
              <a:gd name="T3" fmla="*/ 786 h 917126"/>
              <a:gd name="T4" fmla="*/ 12195175 w 9144000"/>
              <a:gd name="T5" fmla="*/ 461963 h 917126"/>
              <a:gd name="T6" fmla="*/ 0 w 9144000"/>
              <a:gd name="T7" fmla="*/ 461963 h 917126"/>
              <a:gd name="T8" fmla="*/ 0 w 9144000"/>
              <a:gd name="T9" fmla="*/ 786 h 9171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7126">
                <a:moveTo>
                  <a:pt x="0" y="1560"/>
                </a:moveTo>
                <a:cubicBezTo>
                  <a:pt x="2198901" y="1799219"/>
                  <a:pt x="6113930" y="-61193"/>
                  <a:pt x="9144000" y="1560"/>
                </a:cubicBezTo>
                <a:lnTo>
                  <a:pt x="9144000" y="917126"/>
                </a:lnTo>
                <a:lnTo>
                  <a:pt x="0" y="917126"/>
                </a:lnTo>
                <a:lnTo>
                  <a:pt x="0" y="1560"/>
                </a:lnTo>
                <a:close/>
              </a:path>
            </a:pathLst>
          </a:custGeom>
          <a:solidFill>
            <a:schemeClr val="bg1">
              <a:alpha val="1294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4345" name="图片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63" y="6024563"/>
            <a:ext cx="2298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43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4348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59550"/>
            <a:ext cx="2813050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2E05A91-C68B-45C0-AA25-925369E00E2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434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59550"/>
            <a:ext cx="3816350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50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59550"/>
            <a:ext cx="2813050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D178C6E-C83D-484A-9357-F4ECC6252A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54025" indent="-4540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7425" indent="-3778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08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04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00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72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44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16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688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536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536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EC068EC-895C-4883-AB3D-CEA530A9DAB5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536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44A8465-0DD1-4E29-9209-2EF202A01F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638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638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ABC03B0-3AC1-4762-929A-48650B38CE9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638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9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A2BF466-4A74-4026-8FA4-456351C6C3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741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741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59CF782-F7B6-4140-8E88-133125B8E249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741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41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3E8E164-3301-436E-B0E9-DE2EB25AB2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843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843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9A93424-C2A8-4F76-AC5B-420B5618BE6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843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43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9432ACF-8CAA-4B71-B7EF-A0CF7D708F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945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946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A8604E3-8403-4172-A1CF-32F38645D2A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946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46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FAAF1E0-44E0-494A-B78B-05965CBA29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48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048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37FAC89-F5D4-4262-9719-21AE7A6E07EC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2048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962C768-5B51-43C6-8077-B3D537767A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253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253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360A45A-3825-436E-9718-373E79987D9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2253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53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BB98B3-A13E-4500-A3C3-5C9DF8538D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307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2F82063-4481-4DAE-B355-6A31AE117C0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307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B158591-70AC-4DCC-A80E-E254967F9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355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355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F4AB1BF-37AC-40F2-9024-D31A370DC7E4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2355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55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DB81A64-AEA4-4FF1-91F6-83F360AB77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457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458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B97D2A0-E977-409F-99B2-71FA780DC582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2458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58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0B357FA-54DC-4A89-95D5-3E326B1C70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560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560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99B0538-EF0C-42DD-B865-B000E422387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2560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60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5A1BC8C-6CEF-440F-AA35-B5DB94EE33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65D0C23B-8A91-4EC1-A3F0-27068F07F466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7172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3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DB57799C-93CD-4B42-8CA6-AEEF15BB38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65C3CC0-842B-4724-8F52-8E82D70B8413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8196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7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765E2E-2ED1-478D-9659-4A7C8DEC8B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2B58DA2A-F92C-44D6-8234-AD0637F95F51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9220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C38D791-B82A-4775-BC69-28A067C2C6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38DC8-C656-443F-918C-70974AA201D8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0244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5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31D8328C-B5E0-47D2-91AA-FCA3ABF118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4E0EC44-1793-4056-B924-C9AFF46D2DDB}" type="datetimeFigureOut">
              <a:rPr lang="zh-CN" altLang="en-US"/>
              <a:pPr>
                <a:defRPr/>
              </a:pPr>
              <a:t>2020/5/28</a:t>
            </a:fld>
            <a:endParaRPr lang="zh-CN" altLang="en-US"/>
          </a:p>
        </p:txBody>
      </p:sp>
      <p:sp>
        <p:nvSpPr>
          <p:cNvPr id="11268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69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0504AB96-C868-4A71-B118-1A3F1894D4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10"/>
          <p:cNvSpPr txBox="1">
            <a:spLocks noChangeArrowheads="1"/>
          </p:cNvSpPr>
          <p:nvPr/>
        </p:nvSpPr>
        <p:spPr bwMode="auto">
          <a:xfrm>
            <a:off x="2740818" y="2632465"/>
            <a:ext cx="612616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7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Fist Spring</a:t>
            </a:r>
          </a:p>
        </p:txBody>
      </p:sp>
      <p:sp>
        <p:nvSpPr>
          <p:cNvPr id="26627" name="文本框 12"/>
          <p:cNvSpPr txBox="1">
            <a:spLocks noChangeArrowheads="1"/>
          </p:cNvSpPr>
          <p:nvPr/>
        </p:nvSpPr>
        <p:spPr bwMode="auto">
          <a:xfrm>
            <a:off x="146755" y="169270"/>
            <a:ext cx="37996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마이크로 프로세서</a:t>
            </a:r>
            <a:endParaRPr lang="zh-CN" altLang="en-US" sz="40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628063" y="5642570"/>
            <a:ext cx="3441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-201613989 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김진산</a:t>
            </a:r>
            <a:endParaRPr lang="en-US" altLang="ko-KR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-201610349 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최성우</a:t>
            </a:r>
            <a:endParaRPr lang="en-US" altLang="ko-KR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- 201822483 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7300" y="3648127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{ </a:t>
            </a:r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처음 봄 </a:t>
            </a:r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任意多边形 53"/>
          <p:cNvSpPr>
            <a:spLocks/>
          </p:cNvSpPr>
          <p:nvPr/>
        </p:nvSpPr>
        <p:spPr bwMode="auto">
          <a:xfrm>
            <a:off x="1519238" y="2690813"/>
            <a:ext cx="9153525" cy="0"/>
          </a:xfrm>
          <a:custGeom>
            <a:avLst/>
            <a:gdLst>
              <a:gd name="T0" fmla="*/ 0 w 8374743"/>
              <a:gd name="T1" fmla="*/ 0 h 1349828"/>
              <a:gd name="T2" fmla="*/ 0 w 8374743"/>
              <a:gd name="T3" fmla="*/ 0 h 1349828"/>
              <a:gd name="T4" fmla="*/ 10004727 w 8374743"/>
              <a:gd name="T5" fmla="*/ 0 h 1349828"/>
              <a:gd name="T6" fmla="*/ 0 60000 65536"/>
              <a:gd name="T7" fmla="*/ 0 60000 65536"/>
              <a:gd name="T8" fmla="*/ 0 60000 65536"/>
              <a:gd name="T9" fmla="*/ 0 w 8374743"/>
              <a:gd name="T10" fmla="*/ 0 h 1349828"/>
              <a:gd name="T11" fmla="*/ 8374743 w 8374743"/>
              <a:gd name="T12" fmla="*/ 0 h 13498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74743" h="1349828">
                <a:moveTo>
                  <a:pt x="0" y="0"/>
                </a:moveTo>
                <a:lnTo>
                  <a:pt x="0" y="1349828"/>
                </a:lnTo>
                <a:lnTo>
                  <a:pt x="8374743" y="1349828"/>
                </a:lnTo>
              </a:path>
            </a:pathLst>
          </a:custGeom>
          <a:noFill/>
          <a:ln w="25400">
            <a:solidFill>
              <a:srgbClr val="09405E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962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</a:t>
            </a:r>
            <a:endParaRPr lang="zh-CN" altLang="en-US" sz="28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grpSp>
        <p:nvGrpSpPr>
          <p:cNvPr id="36867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691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691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7BB770D2-B2FA-4539-9E65-10ACE4EE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3" y="2050473"/>
            <a:ext cx="6272152" cy="44741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410325" y="2579389"/>
            <a:ext cx="557212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1)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UART_CFG_Type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구조체 생성</a:t>
            </a:r>
            <a:endParaRPr lang="en-US" altLang="ko-KR" sz="2000" dirty="0">
              <a:solidFill>
                <a:srgbClr val="FF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2) RX, TX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AF </a:t>
            </a:r>
            <a:r>
              <a:rPr lang="ko-KR" altLang="en-US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설정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RX =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포트 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0 3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 핀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TX =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포트 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0 2</a:t>
            </a:r>
            <a:r>
              <a:rPr lang="ko-KR" altLang="en-US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번핀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3)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UART_InitStruct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구성원 기본 값으로 채우기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4) </a:t>
            </a:r>
            <a:r>
              <a:rPr lang="ko-KR" altLang="en-US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보드레이트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전송 속도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보 속도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설정 정의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115200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Baud rate : RX,</a:t>
            </a:r>
            <a:r>
              <a:rPr lang="ko-KR" altLang="en-US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TX</a:t>
            </a:r>
            <a:r>
              <a:rPr lang="ko-KR" altLang="en-US" sz="2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사이에서 데이터를 보내는 속도</a:t>
            </a:r>
            <a:endParaRPr lang="en-US" altLang="ko-KR" sz="2000" dirty="0">
              <a:solidFill>
                <a:srgbClr val="FF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5)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데이터 비트 설정 정의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6)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패리티 설정 정의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7)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스톱 비트 설정 정의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8)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UARTx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가 지정된 매개 변수를 사용하여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UART_ConfigStruct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초기화 한다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9) Tx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enable</a:t>
            </a:r>
            <a:endParaRPr lang="ko-KR" altLang="en-US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8581" y="1053082"/>
            <a:ext cx="28340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3000" b="1" dirty="0">
                <a:solidFill>
                  <a:srgbClr val="09405E"/>
                </a:solidFill>
              </a:rPr>
              <a:t>Uart0_Init (void)</a:t>
            </a:r>
            <a:endParaRPr lang="zh-CN" altLang="en-US" sz="3000" b="1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677839-728B-45CD-91E6-8E80B1984212}"/>
              </a:ext>
            </a:extLst>
          </p:cNvPr>
          <p:cNvGrpSpPr/>
          <p:nvPr/>
        </p:nvGrpSpPr>
        <p:grpSpPr>
          <a:xfrm>
            <a:off x="0" y="2617489"/>
            <a:ext cx="390390" cy="3849986"/>
            <a:chOff x="11454272" y="1422414"/>
            <a:chExt cx="390390" cy="2413338"/>
          </a:xfrm>
        </p:grpSpPr>
        <p:sp>
          <p:nvSpPr>
            <p:cNvPr id="5" name="TextBox 4"/>
            <p:cNvSpPr txBox="1"/>
            <p:nvPr/>
          </p:nvSpPr>
          <p:spPr>
            <a:xfrm>
              <a:off x="11454272" y="188817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2)</a:t>
              </a:r>
              <a:endPara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454272" y="1422414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1)</a:t>
              </a:r>
              <a:endPara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454272" y="2384023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3)</a:t>
              </a:r>
              <a:endPara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464430" y="3466420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9)</a:t>
              </a:r>
              <a:endPara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1" name="줄무늬가 있는 오른쪽 화살표 30"/>
            <p:cNvSpPr/>
            <p:nvPr/>
          </p:nvSpPr>
          <p:spPr bwMode="auto">
            <a:xfrm rot="5400000">
              <a:off x="11264886" y="3024367"/>
              <a:ext cx="750895" cy="133211"/>
            </a:xfrm>
            <a:prstGeom prst="stripedRightArrow">
              <a:avLst/>
            </a:prstGeom>
            <a:solidFill>
              <a:srgbClr val="106FA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</p:grpSp>
      <p:cxnSp>
        <p:nvCxnSpPr>
          <p:cNvPr id="39" name="직선 화살표 연결선 38"/>
          <p:cNvCxnSpPr/>
          <p:nvPr/>
        </p:nvCxnSpPr>
        <p:spPr bwMode="auto">
          <a:xfrm>
            <a:off x="889000" y="5268286"/>
            <a:ext cx="0" cy="3197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9405E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2"/>
          <p:cNvSpPr txBox="1">
            <a:spLocks noChangeArrowheads="1"/>
          </p:cNvSpPr>
          <p:nvPr/>
        </p:nvSpPr>
        <p:spPr bwMode="auto">
          <a:xfrm>
            <a:off x="790575" y="0"/>
            <a:ext cx="187904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 </a:t>
            </a:r>
            <a:r>
              <a:rPr lang="en-US" altLang="ko-KR" sz="2800" b="1" dirty="0">
                <a:solidFill>
                  <a:schemeClr val="bg1"/>
                </a:solidFill>
                <a:latin typeface="+mn-lt"/>
                <a:ea typeface="1훈새마을운동 R" panose="02020603020101020101" pitchFamily="18" charset="-127"/>
              </a:rPr>
              <a:t> </a:t>
            </a:r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8926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8927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90575" y="1390411"/>
            <a:ext cx="8060838" cy="5244513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40" dirty="0">
                <a:solidFill>
                  <a:srgbClr val="09405E"/>
                </a:solidFill>
              </a:rPr>
              <a:t>while(1) </a:t>
            </a:r>
            <a:r>
              <a:rPr lang="en-US" altLang="ko-KR" sz="1240" dirty="0"/>
              <a:t>{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</a:t>
            </a:r>
            <a:r>
              <a:rPr lang="en-US" altLang="ko-KR" sz="1240" dirty="0" err="1">
                <a:solidFill>
                  <a:srgbClr val="09405E"/>
                </a:solidFill>
              </a:rPr>
              <a:t>ch</a:t>
            </a:r>
            <a:r>
              <a:rPr lang="en-US" altLang="ko-KR" sz="1240" dirty="0">
                <a:solidFill>
                  <a:srgbClr val="09405E"/>
                </a:solidFill>
              </a:rPr>
              <a:t> = </a:t>
            </a:r>
            <a:r>
              <a:rPr lang="en-US" altLang="ko-KR" sz="1240" dirty="0" err="1">
                <a:solidFill>
                  <a:srgbClr val="09405E"/>
                </a:solidFill>
              </a:rPr>
              <a:t>UART_ReceiveByte</a:t>
            </a:r>
            <a:r>
              <a:rPr lang="en-US" altLang="ko-KR" sz="1240" dirty="0">
                <a:solidFill>
                  <a:srgbClr val="09405E"/>
                </a:solidFill>
              </a:rPr>
              <a:t>(LPC_UART0);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 Polling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으로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읽어 와 </a:t>
            </a:r>
            <a:r>
              <a:rPr lang="en-US" altLang="ko-KR" sz="1240" dirty="0" err="1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ch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저장</a:t>
            </a:r>
            <a:r>
              <a:rPr lang="en-US" altLang="ko-KR" sz="1240" dirty="0">
                <a:solidFill>
                  <a:srgbClr val="09405E"/>
                </a:solidFill>
              </a:rPr>
              <a:t>	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if(</a:t>
            </a:r>
            <a:r>
              <a:rPr lang="en-US" altLang="ko-KR" sz="1240" dirty="0" err="1">
                <a:solidFill>
                  <a:srgbClr val="09405E"/>
                </a:solidFill>
              </a:rPr>
              <a:t>ch</a:t>
            </a:r>
            <a:r>
              <a:rPr lang="en-US" altLang="ko-KR" sz="1240" dirty="0">
                <a:solidFill>
                  <a:srgbClr val="09405E"/>
                </a:solidFill>
              </a:rPr>
              <a:t>)</a:t>
            </a:r>
            <a:r>
              <a:rPr lang="en-US" altLang="ko-KR" sz="1240" dirty="0"/>
              <a:t>{</a:t>
            </a:r>
            <a:r>
              <a:rPr lang="en-US" altLang="ko-KR" sz="1240" dirty="0">
                <a:solidFill>
                  <a:srgbClr val="09405E"/>
                </a:solidFill>
              </a:rPr>
              <a:t> //</a:t>
            </a:r>
            <a:r>
              <a:rPr lang="en-US" altLang="ko-KR" sz="1240" dirty="0" err="1">
                <a:solidFill>
                  <a:srgbClr val="09405E"/>
                </a:solidFill>
              </a:rPr>
              <a:t>ch</a:t>
            </a:r>
            <a:r>
              <a:rPr lang="ko-KR" altLang="en-US" sz="1240" dirty="0">
                <a:solidFill>
                  <a:srgbClr val="09405E"/>
                </a:solidFill>
              </a:rPr>
              <a:t>가 존재한다면</a:t>
            </a:r>
            <a:endParaRPr lang="en-US" altLang="ko-KR" sz="1240" dirty="0">
              <a:solidFill>
                <a:srgbClr val="09405E"/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[count] = </a:t>
            </a:r>
            <a:r>
              <a:rPr lang="en-US" altLang="ko-KR" sz="1240" dirty="0" err="1">
                <a:solidFill>
                  <a:srgbClr val="09405E"/>
                </a:solidFill>
              </a:rPr>
              <a:t>ch</a:t>
            </a:r>
            <a:r>
              <a:rPr lang="en-US" altLang="ko-KR" sz="1240" dirty="0">
                <a:solidFill>
                  <a:srgbClr val="09405E"/>
                </a:solidFill>
              </a:rPr>
              <a:t>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버퍼에 </a:t>
            </a:r>
            <a:r>
              <a:rPr lang="en-US" altLang="ko-KR" sz="1240" dirty="0" err="1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ch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저장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</a:t>
            </a:r>
            <a:r>
              <a:rPr lang="en-US" altLang="ko-KR" sz="1240" dirty="0" err="1">
                <a:solidFill>
                  <a:srgbClr val="09405E"/>
                </a:solidFill>
              </a:rPr>
              <a:t>UARTPuts</a:t>
            </a:r>
            <a:r>
              <a:rPr lang="en-US" altLang="ko-KR" sz="1240" dirty="0">
                <a:solidFill>
                  <a:srgbClr val="09405E"/>
                </a:solidFill>
              </a:rPr>
              <a:t>(LPC_UART0,&amp;ch);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하이퍼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 터미널로 </a:t>
            </a:r>
            <a:r>
              <a:rPr lang="en-US" altLang="ko-KR" sz="1240" dirty="0" err="1">
                <a:solidFill>
                  <a:schemeClr val="accent2">
                    <a:lumMod val="50000"/>
                  </a:schemeClr>
                </a:solidFill>
              </a:rPr>
              <a:t>ch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출력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[count] == 0x0D)</a:t>
            </a:r>
            <a:r>
              <a:rPr lang="en-US" altLang="ko-KR" sz="1240" dirty="0">
                <a:solidFill>
                  <a:srgbClr val="00B050"/>
                </a:solidFill>
              </a:rPr>
              <a:t> {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//enter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키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(0x0D) 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를 누른 경우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  if(</a:t>
            </a:r>
            <a:r>
              <a:rPr lang="en-US" altLang="ko-KR" sz="1240" dirty="0" err="1">
                <a:solidFill>
                  <a:srgbClr val="09405E"/>
                </a:solidFill>
              </a:rPr>
              <a:t>strlen</a:t>
            </a:r>
            <a:r>
              <a:rPr lang="en-US" altLang="ko-KR" sz="1240" dirty="0">
                <a:solidFill>
                  <a:srgbClr val="09405E"/>
                </a:solidFill>
              </a:rPr>
              <a:t>((char *)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) &gt; 2)</a:t>
            </a:r>
            <a:r>
              <a:rPr lang="en-US" altLang="ko-KR" sz="1240" dirty="0">
                <a:solidFill>
                  <a:srgbClr val="0070C0"/>
                </a:solidFill>
              </a:rPr>
              <a:t>{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버퍼의 길이가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보다 큰 경우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</a:t>
            </a:r>
            <a:r>
              <a:rPr lang="en-US" altLang="ko-KR" sz="1240" dirty="0" err="1">
                <a:solidFill>
                  <a:srgbClr val="09405E"/>
                </a:solidFill>
              </a:rPr>
              <a:t>UARTPuts</a:t>
            </a:r>
            <a:r>
              <a:rPr lang="en-US" altLang="ko-KR" sz="1240" dirty="0">
                <a:solidFill>
                  <a:srgbClr val="09405E"/>
                </a:solidFill>
              </a:rPr>
              <a:t>(LPC_UART0,"Error !! \r\</a:t>
            </a:r>
            <a:r>
              <a:rPr lang="en-US" altLang="ko-KR" sz="1240" dirty="0" err="1">
                <a:solidFill>
                  <a:srgbClr val="09405E"/>
                </a:solidFill>
              </a:rPr>
              <a:t>nInsert</a:t>
            </a:r>
            <a:r>
              <a:rPr lang="en-US" altLang="ko-KR" sz="1240" dirty="0">
                <a:solidFill>
                  <a:srgbClr val="09405E"/>
                </a:solidFill>
              </a:rPr>
              <a:t> Key Range 1 ~ 8 \r\n");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하이퍼터미널로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 메시지 출력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  </a:t>
            </a:r>
            <a:r>
              <a:rPr lang="en-US" altLang="ko-KR" sz="1240" dirty="0">
                <a:solidFill>
                  <a:srgbClr val="0070C0"/>
                </a:solidFill>
              </a:rPr>
              <a:t>}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else</a:t>
            </a:r>
            <a:r>
              <a:rPr lang="en-US" altLang="ko-KR" sz="1240" dirty="0">
                <a:solidFill>
                  <a:srgbClr val="0070C0"/>
                </a:solidFill>
              </a:rPr>
              <a:t>{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</a:t>
            </a:r>
            <a:r>
              <a:rPr lang="en-US" altLang="ko-KR" sz="1240" dirty="0" err="1">
                <a:solidFill>
                  <a:srgbClr val="09405E"/>
                </a:solidFill>
              </a:rPr>
              <a:t>UARTPuts</a:t>
            </a:r>
            <a:r>
              <a:rPr lang="en-US" altLang="ko-KR" sz="1240" dirty="0">
                <a:solidFill>
                  <a:srgbClr val="09405E"/>
                </a:solidFill>
              </a:rPr>
              <a:t>(LPC_UART0,"\r\n");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 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하이퍼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 터미널로 메시지 출력</a:t>
            </a:r>
            <a:endParaRPr lang="en-US" altLang="ko-KR" sz="124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'1’)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(LED1);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2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 == 1) LED1 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'2’)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(LED2);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2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 == 2) LED2 </a:t>
            </a:r>
            <a:r>
              <a:rPr lang="ko-KR" altLang="en-US" sz="1240" dirty="0" err="1">
                <a:solidFill>
                  <a:schemeClr val="accent2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2">
                    <a:lumMod val="50000"/>
                  </a:schemeClr>
                </a:solidFill>
              </a:rPr>
              <a:t>(on -&gt; off, off -&gt; on)</a:t>
            </a:r>
            <a:endParaRPr lang="en-US" altLang="ko-KR" sz="1240" dirty="0">
              <a:solidFill>
                <a:srgbClr val="09405E"/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'3’)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(LED3);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3) LED3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</a:t>
            </a:r>
            <a:r>
              <a:rPr lang="en-US" altLang="ko-KR" sz="1240" dirty="0">
                <a:solidFill>
                  <a:srgbClr val="09405E"/>
                </a:solidFill>
              </a:rPr>
              <a:t>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'4’)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(LED4);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4) LED4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'5’)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(LED5);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5) LED5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'6’)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(LED6);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6) LED6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'7’)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(LED7);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7) LED7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  if(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[0] == '8’) </a:t>
            </a:r>
            <a:r>
              <a:rPr lang="en-US" altLang="ko-KR" sz="1240" dirty="0" err="1">
                <a:solidFill>
                  <a:srgbClr val="09405E"/>
                </a:solidFill>
              </a:rPr>
              <a:t>Led_Toggle</a:t>
            </a:r>
            <a:r>
              <a:rPr lang="en-US" altLang="ko-KR" sz="1240" dirty="0">
                <a:solidFill>
                  <a:srgbClr val="09405E"/>
                </a:solidFill>
              </a:rPr>
              <a:t>(LED8);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 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버퍼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[0]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이 들어가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있는경우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z="1240" dirty="0" err="1">
                <a:solidFill>
                  <a:schemeClr val="accent6">
                    <a:lumMod val="50000"/>
                  </a:schemeClr>
                </a:solidFill>
              </a:rPr>
              <a:t>ch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 == 8) LED8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토글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(on -&gt; off, off -&gt; on)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</a:t>
            </a:r>
            <a:r>
              <a:rPr lang="en-US" altLang="ko-KR" sz="1240" dirty="0">
                <a:solidFill>
                  <a:srgbClr val="0070C0"/>
                </a:solidFill>
              </a:rPr>
              <a:t>}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count = 0;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입력 위치 초기화</a:t>
            </a:r>
            <a:r>
              <a:rPr lang="en-US" altLang="ko-KR" sz="1240" dirty="0">
                <a:solidFill>
                  <a:srgbClr val="09405E"/>
                </a:solidFill>
              </a:rPr>
              <a:t>				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    </a:t>
            </a:r>
            <a:r>
              <a:rPr lang="en-US" altLang="ko-KR" sz="1240" dirty="0" err="1">
                <a:solidFill>
                  <a:srgbClr val="09405E"/>
                </a:solidFill>
              </a:rPr>
              <a:t>memset</a:t>
            </a:r>
            <a:r>
              <a:rPr lang="en-US" altLang="ko-KR" sz="1240" dirty="0">
                <a:solidFill>
                  <a:srgbClr val="09405E"/>
                </a:solidFill>
              </a:rPr>
              <a:t>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, 0x00, </a:t>
            </a:r>
            <a:r>
              <a:rPr lang="en-US" altLang="ko-KR" sz="1240" dirty="0" err="1">
                <a:solidFill>
                  <a:srgbClr val="09405E"/>
                </a:solidFill>
              </a:rPr>
              <a:t>sizeof</a:t>
            </a:r>
            <a:r>
              <a:rPr lang="en-US" altLang="ko-KR" sz="1240" dirty="0">
                <a:solidFill>
                  <a:srgbClr val="09405E"/>
                </a:solidFill>
              </a:rPr>
              <a:t>(</a:t>
            </a:r>
            <a:r>
              <a:rPr lang="en-US" altLang="ko-KR" sz="1240" dirty="0" err="1">
                <a:solidFill>
                  <a:srgbClr val="09405E"/>
                </a:solidFill>
              </a:rPr>
              <a:t>aTxBuffer</a:t>
            </a:r>
            <a:r>
              <a:rPr lang="en-US" altLang="ko-KR" sz="1240" dirty="0">
                <a:solidFill>
                  <a:srgbClr val="09405E"/>
                </a:solidFill>
              </a:rPr>
              <a:t>)); 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//buffer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null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값으로 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클리어</a:t>
            </a:r>
            <a:endParaRPr lang="en-US" altLang="ko-KR" sz="124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</a:t>
            </a:r>
            <a:r>
              <a:rPr lang="en-US" altLang="ko-KR" sz="1240" dirty="0">
                <a:solidFill>
                  <a:srgbClr val="00B050"/>
                </a:solidFill>
              </a:rPr>
              <a:t>}</a:t>
            </a:r>
          </a:p>
          <a:p>
            <a:r>
              <a:rPr lang="en-US" altLang="ko-KR" sz="1240" dirty="0">
                <a:solidFill>
                  <a:srgbClr val="09405E"/>
                </a:solidFill>
              </a:rPr>
              <a:t>  else 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</a:t>
            </a:r>
            <a:r>
              <a:rPr lang="ko-KR" altLang="en-US" sz="1240" dirty="0" err="1">
                <a:solidFill>
                  <a:schemeClr val="accent6">
                    <a:lumMod val="50000"/>
                  </a:schemeClr>
                </a:solidFill>
              </a:rPr>
              <a:t>엔터키를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 누르지 않은 경우</a:t>
            </a:r>
            <a:endParaRPr lang="en-US" altLang="ko-KR" sz="124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rgbClr val="09405E"/>
                </a:solidFill>
              </a:rPr>
              <a:t>    count++; </a:t>
            </a:r>
            <a:r>
              <a:rPr lang="en-US" altLang="ko-KR" sz="1240" dirty="0">
                <a:solidFill>
                  <a:schemeClr val="accent6">
                    <a:lumMod val="50000"/>
                  </a:schemeClr>
                </a:solidFill>
              </a:rPr>
              <a:t>//	</a:t>
            </a:r>
            <a:r>
              <a:rPr lang="ko-KR" altLang="en-US" sz="1240" dirty="0">
                <a:solidFill>
                  <a:schemeClr val="accent6">
                    <a:lumMod val="50000"/>
                  </a:schemeClr>
                </a:solidFill>
              </a:rPr>
              <a:t>다음 저장 위치로</a:t>
            </a:r>
            <a:endParaRPr lang="en-US" altLang="ko-KR" sz="124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240" dirty="0">
                <a:solidFill>
                  <a:schemeClr val="accent1"/>
                </a:solidFill>
              </a:rPr>
              <a:t> </a:t>
            </a:r>
            <a:r>
              <a:rPr lang="en-US" altLang="ko-KR" sz="1240" dirty="0"/>
              <a:t>}</a:t>
            </a:r>
          </a:p>
          <a:p>
            <a:endParaRPr lang="ko-KR" altLang="en-US" sz="124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D67F9F-569B-4D5D-81B6-052914A5D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7736" y="1322619"/>
            <a:ext cx="1585121" cy="5312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575" y="798313"/>
            <a:ext cx="1487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09405E"/>
                </a:solidFill>
              </a:rPr>
              <a:t>[ LOOP ]</a:t>
            </a:r>
            <a:endParaRPr lang="ko-KR" altLang="en-US" sz="3000" b="1" dirty="0">
              <a:solidFill>
                <a:srgbClr val="09405E"/>
              </a:solidFill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9309100" y="1403111"/>
            <a:ext cx="457200" cy="342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9309100" y="5848111"/>
            <a:ext cx="457200" cy="342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2"/>
          <p:cNvSpPr txBox="1">
            <a:spLocks noChangeArrowheads="1"/>
          </p:cNvSpPr>
          <p:nvPr/>
        </p:nvSpPr>
        <p:spPr bwMode="auto">
          <a:xfrm>
            <a:off x="790575" y="33168"/>
            <a:ext cx="1696298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</a:t>
            </a:r>
            <a:endParaRPr lang="en-US" altLang="ko-KR" sz="28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9939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994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994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6125" y="16235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1)UART 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주변 기기에서 단일 데이터를 수신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2)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데이터를 반환한다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-Lpc17xx.uart.c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486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번째 라인에 정의됨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4B60FE-98F2-473D-8447-B47E96B76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83" y="2669064"/>
            <a:ext cx="5006192" cy="3204419"/>
          </a:xfrm>
          <a:prstGeom prst="rect">
            <a:avLst/>
          </a:prstGeom>
        </p:spPr>
      </p:pic>
      <p:cxnSp>
        <p:nvCxnSpPr>
          <p:cNvPr id="15" name="꺾인 연결선 14"/>
          <p:cNvCxnSpPr/>
          <p:nvPr/>
        </p:nvCxnSpPr>
        <p:spPr bwMode="auto">
          <a:xfrm>
            <a:off x="2730501" y="3083878"/>
            <a:ext cx="2502682" cy="2415222"/>
          </a:xfrm>
          <a:prstGeom prst="bentConnector3">
            <a:avLst>
              <a:gd name="adj1" fmla="val 77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직사각형 19"/>
          <p:cNvSpPr/>
          <p:nvPr/>
        </p:nvSpPr>
        <p:spPr>
          <a:xfrm>
            <a:off x="790575" y="910264"/>
            <a:ext cx="9202584" cy="713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rgbClr val="09405E"/>
                </a:solidFill>
              </a:rPr>
              <a:t>Unit8_t </a:t>
            </a:r>
            <a:r>
              <a:rPr lang="en-US" altLang="ko-KR" sz="3000" b="1" dirty="0" err="1">
                <a:solidFill>
                  <a:srgbClr val="09405E"/>
                </a:solidFill>
              </a:rPr>
              <a:t>UART_ReceiveByte</a:t>
            </a:r>
            <a:r>
              <a:rPr lang="en-US" altLang="ko-KR" sz="3000" b="1" dirty="0">
                <a:solidFill>
                  <a:srgbClr val="09405E"/>
                </a:solidFill>
              </a:rPr>
              <a:t>(</a:t>
            </a:r>
            <a:r>
              <a:rPr lang="en-US" altLang="ko-KR" sz="3000" b="1" dirty="0" err="1">
                <a:solidFill>
                  <a:srgbClr val="09405E"/>
                </a:solidFill>
              </a:rPr>
              <a:t>LPC_UART_TypeDef</a:t>
            </a:r>
            <a:r>
              <a:rPr lang="en-US" altLang="ko-KR" sz="3000" b="1" dirty="0">
                <a:solidFill>
                  <a:srgbClr val="09405E"/>
                </a:solidFill>
              </a:rPr>
              <a:t>* </a:t>
            </a:r>
            <a:r>
              <a:rPr lang="en-US" altLang="ko-KR" sz="3000" b="1" dirty="0" err="1">
                <a:solidFill>
                  <a:srgbClr val="09405E"/>
                </a:solidFill>
              </a:rPr>
              <a:t>UARTx</a:t>
            </a:r>
            <a:r>
              <a:rPr lang="en-US" altLang="ko-KR" sz="3000" b="1" dirty="0">
                <a:solidFill>
                  <a:srgbClr val="09405E"/>
                </a:solidFill>
              </a:rPr>
              <a:t>)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2"/>
          <p:cNvSpPr txBox="1">
            <a:spLocks noChangeArrowheads="1"/>
          </p:cNvSpPr>
          <p:nvPr/>
        </p:nvSpPr>
        <p:spPr bwMode="auto">
          <a:xfrm>
            <a:off x="835463" y="0"/>
            <a:ext cx="1696298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</a:t>
            </a:r>
            <a:endParaRPr lang="en-US" altLang="ko-KR" sz="28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098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098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F273EF-BCC4-4AB0-BABF-C90463A7AD62}"/>
              </a:ext>
            </a:extLst>
          </p:cNvPr>
          <p:cNvSpPr/>
          <p:nvPr/>
        </p:nvSpPr>
        <p:spPr>
          <a:xfrm>
            <a:off x="562589" y="1679080"/>
            <a:ext cx="4116874" cy="452431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9405E"/>
                </a:solidFill>
              </a:rPr>
              <a:t>void Led_Toggle(uint8_t Led)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{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switch(Led)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{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case 1 :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if(ledStatus1 ==0)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//off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상태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</a:rPr>
              <a:t>      </a:t>
            </a:r>
            <a:r>
              <a:rPr lang="ko-KR" altLang="en-US" dirty="0">
                <a:solidFill>
                  <a:srgbClr val="09405E"/>
                </a:solidFill>
              </a:rPr>
              <a:t>{				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  </a:t>
            </a:r>
            <a:r>
              <a:rPr lang="ko-KR" altLang="en-US" dirty="0" err="1">
                <a:solidFill>
                  <a:srgbClr val="09405E"/>
                </a:solidFill>
              </a:rPr>
              <a:t>Led_On</a:t>
            </a:r>
            <a:r>
              <a:rPr lang="ko-KR" altLang="en-US" dirty="0">
                <a:solidFill>
                  <a:srgbClr val="09405E"/>
                </a:solidFill>
              </a:rPr>
              <a:t>(LED1);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//LED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켜기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  ledStatus1 = 1;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}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</a:t>
            </a:r>
            <a:r>
              <a:rPr lang="ko-KR" altLang="en-US" dirty="0" err="1">
                <a:solidFill>
                  <a:srgbClr val="09405E"/>
                </a:solidFill>
              </a:rPr>
              <a:t>else</a:t>
            </a:r>
            <a:r>
              <a:rPr lang="ko-KR" altLang="en-US" dirty="0">
                <a:solidFill>
                  <a:srgbClr val="09405E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//on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상태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{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  </a:t>
            </a:r>
            <a:r>
              <a:rPr lang="ko-KR" altLang="en-US" dirty="0" err="1">
                <a:solidFill>
                  <a:srgbClr val="09405E"/>
                </a:solidFill>
              </a:rPr>
              <a:t>Led_Off</a:t>
            </a:r>
            <a:r>
              <a:rPr lang="ko-KR" altLang="en-US" dirty="0">
                <a:solidFill>
                  <a:srgbClr val="09405E"/>
                </a:solidFill>
              </a:rPr>
              <a:t>(LED1);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//LED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끄기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  ledStatus1 = 0; </a:t>
            </a:r>
            <a:endParaRPr lang="en-US" altLang="ko-KR" dirty="0">
              <a:solidFill>
                <a:srgbClr val="09405E"/>
              </a:solidFill>
            </a:endParaRPr>
          </a:p>
          <a:p>
            <a:r>
              <a:rPr lang="en-US" altLang="ko-KR" dirty="0">
                <a:solidFill>
                  <a:srgbClr val="09405E"/>
                </a:solidFill>
              </a:rPr>
              <a:t>      </a:t>
            </a:r>
            <a:r>
              <a:rPr lang="ko-KR" altLang="en-US" dirty="0">
                <a:solidFill>
                  <a:srgbClr val="09405E"/>
                </a:solidFill>
              </a:rPr>
              <a:t>}				</a:t>
            </a:r>
          </a:p>
          <a:p>
            <a:r>
              <a:rPr lang="ko-KR" altLang="en-US" dirty="0">
                <a:solidFill>
                  <a:srgbClr val="09405E"/>
                </a:solidFill>
              </a:rPr>
              <a:t>      </a:t>
            </a:r>
            <a:r>
              <a:rPr lang="ko-KR" altLang="en-US" dirty="0" err="1">
                <a:solidFill>
                  <a:srgbClr val="09405E"/>
                </a:solidFill>
              </a:rPr>
              <a:t>break</a:t>
            </a:r>
            <a:r>
              <a:rPr lang="ko-KR" altLang="en-US" dirty="0">
                <a:solidFill>
                  <a:srgbClr val="09405E"/>
                </a:solidFill>
              </a:rPr>
              <a:t>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33" y="1034534"/>
            <a:ext cx="40859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09405E"/>
                </a:solidFill>
              </a:rPr>
              <a:t>void Led_Toggle(uint8_t Led)</a:t>
            </a:r>
            <a:r>
              <a:rPr lang="en-US" altLang="ko-KR" sz="2500" b="1" dirty="0">
                <a:solidFill>
                  <a:srgbClr val="09405E"/>
                </a:solidFill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41724" y="1061295"/>
            <a:ext cx="64565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09405E"/>
                </a:solidFill>
              </a:rPr>
              <a:t>Void* </a:t>
            </a:r>
            <a:r>
              <a:rPr lang="en-US" altLang="ko-KR" sz="2500" b="1" dirty="0" err="1">
                <a:solidFill>
                  <a:srgbClr val="09405E"/>
                </a:solidFill>
              </a:rPr>
              <a:t>memset</a:t>
            </a:r>
            <a:r>
              <a:rPr lang="en-US" altLang="ko-KR" sz="2500" b="1" dirty="0">
                <a:solidFill>
                  <a:srgbClr val="09405E"/>
                </a:solidFill>
              </a:rPr>
              <a:t>(vo</a:t>
            </a:r>
            <a:r>
              <a:rPr lang="en-US" altLang="ko-KR" sz="2500" dirty="0">
                <a:solidFill>
                  <a:srgbClr val="09405E"/>
                </a:solidFill>
              </a:rPr>
              <a:t>i</a:t>
            </a:r>
            <a:r>
              <a:rPr lang="en-US" altLang="ko-KR" sz="2500" b="1" dirty="0">
                <a:solidFill>
                  <a:srgbClr val="09405E"/>
                </a:solidFill>
              </a:rPr>
              <a:t>d *</a:t>
            </a:r>
            <a:r>
              <a:rPr lang="en-US" altLang="ko-KR" sz="2500" b="1" dirty="0" err="1">
                <a:solidFill>
                  <a:srgbClr val="09405E"/>
                </a:solidFill>
              </a:rPr>
              <a:t>ptr</a:t>
            </a:r>
            <a:r>
              <a:rPr lang="en-US" altLang="ko-KR" sz="2500" b="1" dirty="0">
                <a:solidFill>
                  <a:srgbClr val="09405E"/>
                </a:solidFill>
              </a:rPr>
              <a:t>, </a:t>
            </a:r>
            <a:r>
              <a:rPr lang="en-US" altLang="ko-KR" sz="2500" b="1" dirty="0" err="1">
                <a:solidFill>
                  <a:srgbClr val="09405E"/>
                </a:solidFill>
              </a:rPr>
              <a:t>int</a:t>
            </a:r>
            <a:r>
              <a:rPr lang="en-US" altLang="ko-KR" sz="2500" b="1" dirty="0">
                <a:solidFill>
                  <a:srgbClr val="09405E"/>
                </a:solidFill>
              </a:rPr>
              <a:t> value, </a:t>
            </a:r>
            <a:r>
              <a:rPr lang="en-US" altLang="ko-KR" sz="2500" b="1" dirty="0" err="1">
                <a:solidFill>
                  <a:srgbClr val="09405E"/>
                </a:solidFill>
              </a:rPr>
              <a:t>size_t</a:t>
            </a:r>
            <a:r>
              <a:rPr lang="en-US" altLang="ko-KR" sz="2500" b="1" dirty="0">
                <a:solidFill>
                  <a:srgbClr val="09405E"/>
                </a:solidFill>
              </a:rPr>
              <a:t> </a:t>
            </a:r>
            <a:r>
              <a:rPr lang="en-US" altLang="ko-KR" sz="2500" b="1" dirty="0" err="1">
                <a:solidFill>
                  <a:srgbClr val="09405E"/>
                </a:solidFill>
              </a:rPr>
              <a:t>num</a:t>
            </a:r>
            <a:r>
              <a:rPr lang="en-US" altLang="ko-KR" sz="2500" b="1" dirty="0">
                <a:solidFill>
                  <a:srgbClr val="09405E"/>
                </a:solidFill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41724" y="167908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Ptr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: 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채우고자 하는 메모리의 시작 포인터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시작 주소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Value : 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메모리에 채우고자 하는 값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Num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채우고자 하는 바이트의 수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즉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채우고자 하는 메모리의 크기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文本框 2"/>
          <p:cNvSpPr txBox="1">
            <a:spLocks noChangeArrowheads="1"/>
          </p:cNvSpPr>
          <p:nvPr/>
        </p:nvSpPr>
        <p:spPr bwMode="auto">
          <a:xfrm>
            <a:off x="804863" y="33168"/>
            <a:ext cx="44710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코드에서 찾을 수 있는 의문점</a:t>
            </a: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1998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1999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48000" y="255183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9311A08-94C2-4B55-B6C6-D53B4924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" y="1182334"/>
            <a:ext cx="6254687" cy="24371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03912" y="1720431"/>
            <a:ext cx="5546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버퍼의 길이를 기준으로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if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문을 구성하여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1~8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값을 구분한다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0, 9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경우 오류를 전송하지 않는 문제점이 존재한다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24" y="3714564"/>
            <a:ext cx="3748151" cy="303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261" y="3714564"/>
            <a:ext cx="3735127" cy="303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534014" y="2624711"/>
            <a:ext cx="2917211" cy="30818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文本框 2"/>
          <p:cNvSpPr txBox="1">
            <a:spLocks noChangeArrowheads="1"/>
          </p:cNvSpPr>
          <p:nvPr/>
        </p:nvSpPr>
        <p:spPr bwMode="auto">
          <a:xfrm>
            <a:off x="804863" y="33168"/>
            <a:ext cx="44710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코드에서 찾을 수 있는 의문점</a:t>
            </a: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1998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1999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48000" y="255183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E1CE3E-73AA-401D-8A61-03EA450A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89" y="1257039"/>
            <a:ext cx="5257800" cy="23907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20389" y="15640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Tera Term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속도를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115200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으로 바꾸는 대신 코드에서 전송 속도를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9600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으로 바꾸어서 실행해도 깨짐 없이 동작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다른 속도로 변환해도 문제없이 작동 하는 것을 확인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19" y="3647814"/>
            <a:ext cx="3589340" cy="295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9" y="3608828"/>
            <a:ext cx="3708400" cy="303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>
            <a:cxnSpLocks/>
          </p:cNvCxnSpPr>
          <p:nvPr/>
        </p:nvCxnSpPr>
        <p:spPr bwMode="auto">
          <a:xfrm>
            <a:off x="2000250" y="2650292"/>
            <a:ext cx="14001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2516592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文本框 12"/>
          <p:cNvSpPr txBox="1">
            <a:spLocks noChangeArrowheads="1"/>
          </p:cNvSpPr>
          <p:nvPr/>
        </p:nvSpPr>
        <p:spPr bwMode="auto">
          <a:xfrm>
            <a:off x="2763838" y="2657879"/>
            <a:ext cx="64103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5400" b="1" dirty="0">
                <a:solidFill>
                  <a:schemeClr val="bg1"/>
                </a:solidFill>
                <a:latin typeface="Segoe UI" pitchFamily="34" charset="0"/>
                <a:ea typeface="微软雅黑" pitchFamily="34" charset="-122"/>
              </a:rPr>
              <a:t>THANK YOU</a:t>
            </a:r>
            <a:endParaRPr lang="zh-CN" altLang="en-US" sz="5400" b="1" dirty="0">
              <a:solidFill>
                <a:schemeClr val="bg1"/>
              </a:solidFill>
              <a:latin typeface="Segoe UI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6872288" y="1559212"/>
            <a:ext cx="2313276" cy="771525"/>
            <a:chOff x="0" y="0"/>
            <a:chExt cx="2313341" cy="771525"/>
          </a:xfrm>
        </p:grpSpPr>
        <p:sp>
          <p:nvSpPr>
            <p:cNvPr id="29711" name="椭圆 3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12" name="文本框 1"/>
            <p:cNvSpPr txBox="1">
              <a:spLocks noChangeArrowheads="1"/>
            </p:cNvSpPr>
            <p:nvPr/>
          </p:nvSpPr>
          <p:spPr bwMode="auto">
            <a:xfrm>
              <a:off x="891117" y="108763"/>
              <a:ext cx="142222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ko-KR" altLang="en-US" sz="3000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실행영상</a:t>
              </a:r>
              <a:endParaRPr lang="zh-CN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1" name="Group 7"/>
          <p:cNvGrpSpPr>
            <a:grpSpLocks/>
          </p:cNvGrpSpPr>
          <p:nvPr/>
        </p:nvGrpSpPr>
        <p:grpSpPr bwMode="auto">
          <a:xfrm>
            <a:off x="6872288" y="2802225"/>
            <a:ext cx="2376776" cy="771525"/>
            <a:chOff x="0" y="0"/>
            <a:chExt cx="2376844" cy="771525"/>
          </a:xfrm>
        </p:grpSpPr>
        <p:sp>
          <p:nvSpPr>
            <p:cNvPr id="29709" name="椭圆 7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10" name="文本框 12"/>
            <p:cNvSpPr txBox="1">
              <a:spLocks noChangeArrowheads="1"/>
            </p:cNvSpPr>
            <p:nvPr/>
          </p:nvSpPr>
          <p:spPr bwMode="auto">
            <a:xfrm>
              <a:off x="954620" y="83363"/>
              <a:ext cx="142222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ko-KR" altLang="en-US" sz="3000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내용설명</a:t>
              </a:r>
              <a:endParaRPr lang="zh-CN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2" name="Group 10"/>
          <p:cNvGrpSpPr>
            <a:grpSpLocks/>
          </p:cNvGrpSpPr>
          <p:nvPr/>
        </p:nvGrpSpPr>
        <p:grpSpPr bwMode="auto">
          <a:xfrm>
            <a:off x="6872288" y="4045237"/>
            <a:ext cx="2422280" cy="771525"/>
            <a:chOff x="0" y="0"/>
            <a:chExt cx="2422349" cy="771525"/>
          </a:xfrm>
        </p:grpSpPr>
        <p:sp>
          <p:nvSpPr>
            <p:cNvPr id="29707" name="椭圆 10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08" name="文本框 13"/>
            <p:cNvSpPr txBox="1">
              <a:spLocks noChangeArrowheads="1"/>
            </p:cNvSpPr>
            <p:nvPr/>
          </p:nvSpPr>
          <p:spPr bwMode="auto">
            <a:xfrm>
              <a:off x="1000125" y="108763"/>
              <a:ext cx="142222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ko-KR" altLang="en-US" sz="3000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코드분석</a:t>
              </a:r>
              <a:endParaRPr lang="zh-CN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3" name="Group 13"/>
          <p:cNvGrpSpPr>
            <a:grpSpLocks/>
          </p:cNvGrpSpPr>
          <p:nvPr/>
        </p:nvGrpSpPr>
        <p:grpSpPr bwMode="auto">
          <a:xfrm>
            <a:off x="6872288" y="5288250"/>
            <a:ext cx="2231776" cy="771525"/>
            <a:chOff x="0" y="0"/>
            <a:chExt cx="2231840" cy="771525"/>
          </a:xfrm>
        </p:grpSpPr>
        <p:sp>
          <p:nvSpPr>
            <p:cNvPr id="29705" name="椭圆 11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06" name="文本框 14"/>
            <p:cNvSpPr txBox="1">
              <a:spLocks noChangeArrowheads="1"/>
            </p:cNvSpPr>
            <p:nvPr/>
          </p:nvSpPr>
          <p:spPr bwMode="auto">
            <a:xfrm>
              <a:off x="1027630" y="108763"/>
              <a:ext cx="120421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ko-KR" altLang="en-US" sz="3000" dirty="0">
                  <a:solidFill>
                    <a:srgbClr val="09405E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의문점</a:t>
              </a:r>
              <a:r>
                <a:rPr lang="ko-KR" altLang="en-US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704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010" y="2113341"/>
            <a:ext cx="54857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예제 </a:t>
            </a:r>
            <a:r>
              <a:rPr lang="en-US" altLang="ko-KR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4.8 </a:t>
            </a:r>
          </a:p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UART</a:t>
            </a:r>
            <a:r>
              <a:rPr lang="ko-KR" altLang="en-US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를 이용한 </a:t>
            </a:r>
            <a:r>
              <a:rPr lang="en-US" altLang="ko-KR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PC</a:t>
            </a:r>
            <a:r>
              <a:rPr lang="ko-KR" altLang="en-US" sz="4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Segoe UI" panose="020B0502040204020203" pitchFamily="34" charset="0"/>
              </a:rPr>
              <a:t>와의 통신</a:t>
            </a:r>
            <a:endParaRPr lang="en-US" altLang="ko-KR" sz="40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48532" y="3776961"/>
            <a:ext cx="3118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참고</a:t>
            </a:r>
            <a:r>
              <a:rPr lang="en-US" altLang="ko-KR" b="1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: </a:t>
            </a:r>
            <a:r>
              <a:rPr lang="ko-KR" altLang="en-US" b="1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교재 </a:t>
            </a:r>
            <a:r>
              <a:rPr lang="en-US" altLang="ko-KR" b="1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P. 229 ~ P. 251</a:t>
            </a:r>
            <a:r>
              <a:rPr lang="ko-KR" altLang="en-US" b="1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zh-CN" b="1" dirty="0">
              <a:solidFill>
                <a:srgbClr val="FFFFFF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19823" y="336034"/>
            <a:ext cx="335495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5000" dirty="0">
                <a:solidFill>
                  <a:srgbClr val="09405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  <a:endParaRPr lang="zh-CN" altLang="en-US" sz="5000" dirty="0">
              <a:solidFill>
                <a:srgbClr val="09405E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7972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실행영상</a:t>
            </a: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BFB77DE-C694-4E1A-B86D-79ACB45BFA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" r="31994"/>
          <a:stretch/>
        </p:blipFill>
        <p:spPr>
          <a:xfrm>
            <a:off x="417026" y="1231899"/>
            <a:ext cx="6965286" cy="526489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823201" y="1318736"/>
            <a:ext cx="35179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J8, J9, J11, J13, J14 </a:t>
            </a:r>
            <a:r>
              <a:rPr lang="ko-KR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점퍼 </a:t>
            </a:r>
            <a:r>
              <a:rPr lang="en-US" altLang="ko-KR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open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3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USB to Serial </a:t>
            </a:r>
            <a:r>
              <a:rPr lang="ko-KR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케이블</a:t>
            </a:r>
            <a:r>
              <a:rPr lang="en-US" altLang="zh-CN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‘</a:t>
            </a:r>
            <a:r>
              <a:rPr lang="en-US" altLang="ko-KR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 0’ </a:t>
            </a:r>
            <a:r>
              <a:rPr lang="ko-KR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</a:t>
            </a:r>
            <a:r>
              <a:rPr lang="en-US" altLang="ko-KR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연결</a:t>
            </a:r>
            <a:endParaRPr lang="zh-CN" altLang="en-US" sz="3000" dirty="0">
              <a:solidFill>
                <a:srgbClr val="09405E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4688D0A-2786-4E1C-B7A4-42E636EED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1" y="4042818"/>
            <a:ext cx="3352800" cy="25936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1028700" y="4686300"/>
            <a:ext cx="1206500" cy="4445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689462" y="4848620"/>
            <a:ext cx="891938" cy="4635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879600" y="5391150"/>
            <a:ext cx="708262" cy="36691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泪滴形 90"/>
          <p:cNvSpPr>
            <a:spLocks/>
          </p:cNvSpPr>
          <p:nvPr/>
        </p:nvSpPr>
        <p:spPr bwMode="auto">
          <a:xfrm rot="8100000">
            <a:off x="3719513" y="1682750"/>
            <a:ext cx="2063750" cy="2063750"/>
          </a:xfrm>
          <a:custGeom>
            <a:avLst/>
            <a:gdLst>
              <a:gd name="T0" fmla="*/ 0 w 2063468"/>
              <a:gd name="T1" fmla="*/ 1032016 h 2063468"/>
              <a:gd name="T2" fmla="*/ 1032016 w 2063468"/>
              <a:gd name="T3" fmla="*/ 0 h 2063468"/>
              <a:gd name="T4" fmla="*/ 2064032 w 2063468"/>
              <a:gd name="T5" fmla="*/ 0 h 2063468"/>
              <a:gd name="T6" fmla="*/ 2064032 w 2063468"/>
              <a:gd name="T7" fmla="*/ 1032016 h 2063468"/>
              <a:gd name="T8" fmla="*/ 1032016 w 2063468"/>
              <a:gd name="T9" fmla="*/ 2064032 h 2063468"/>
              <a:gd name="T10" fmla="*/ 0 w 2063468"/>
              <a:gd name="T11" fmla="*/ 1032016 h 20634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3468"/>
              <a:gd name="T19" fmla="*/ 0 h 2063468"/>
              <a:gd name="T20" fmla="*/ 2063468 w 2063468"/>
              <a:gd name="T21" fmla="*/ 2063468 h 20634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3468" h="2063468">
                <a:moveTo>
                  <a:pt x="0" y="1031734"/>
                </a:moveTo>
                <a:cubicBezTo>
                  <a:pt x="0" y="461923"/>
                  <a:pt x="461923" y="0"/>
                  <a:pt x="1031734" y="0"/>
                </a:cubicBezTo>
                <a:lnTo>
                  <a:pt x="2063468" y="0"/>
                </a:lnTo>
                <a:lnTo>
                  <a:pt x="2063468" y="1031734"/>
                </a:lnTo>
                <a:cubicBezTo>
                  <a:pt x="2063468" y="1601545"/>
                  <a:pt x="1601545" y="2063468"/>
                  <a:pt x="1031734" y="2063468"/>
                </a:cubicBezTo>
                <a:cubicBezTo>
                  <a:pt x="461923" y="2063468"/>
                  <a:pt x="0" y="1601545"/>
                  <a:pt x="0" y="1031734"/>
                </a:cubicBezTo>
                <a:close/>
              </a:path>
            </a:pathLst>
          </a:custGeom>
          <a:solidFill>
            <a:srgbClr val="F2F2F2"/>
          </a:solidFill>
          <a:ln w="12700">
            <a:solidFill>
              <a:srgbClr val="D9D9D9"/>
            </a:solidFill>
            <a:prstDash val="dash"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71" name="泪滴形 91"/>
          <p:cNvSpPr>
            <a:spLocks/>
          </p:cNvSpPr>
          <p:nvPr/>
        </p:nvSpPr>
        <p:spPr bwMode="auto">
          <a:xfrm rot="8100000">
            <a:off x="6423025" y="1682750"/>
            <a:ext cx="2062163" cy="2063750"/>
          </a:xfrm>
          <a:custGeom>
            <a:avLst/>
            <a:gdLst>
              <a:gd name="T0" fmla="*/ 0 w 2063468"/>
              <a:gd name="T1" fmla="*/ 1032016 h 2063468"/>
              <a:gd name="T2" fmla="*/ 1030430 w 2063468"/>
              <a:gd name="T3" fmla="*/ 0 h 2063468"/>
              <a:gd name="T4" fmla="*/ 2060859 w 2063468"/>
              <a:gd name="T5" fmla="*/ 0 h 2063468"/>
              <a:gd name="T6" fmla="*/ 2060859 w 2063468"/>
              <a:gd name="T7" fmla="*/ 1032016 h 2063468"/>
              <a:gd name="T8" fmla="*/ 1030430 w 2063468"/>
              <a:gd name="T9" fmla="*/ 2064032 h 2063468"/>
              <a:gd name="T10" fmla="*/ 0 w 2063468"/>
              <a:gd name="T11" fmla="*/ 1032016 h 20634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63468"/>
              <a:gd name="T19" fmla="*/ 0 h 2063468"/>
              <a:gd name="T20" fmla="*/ 2063468 w 2063468"/>
              <a:gd name="T21" fmla="*/ 2063468 h 20634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63468" h="2063468">
                <a:moveTo>
                  <a:pt x="0" y="1031734"/>
                </a:moveTo>
                <a:cubicBezTo>
                  <a:pt x="0" y="461923"/>
                  <a:pt x="461923" y="0"/>
                  <a:pt x="1031734" y="0"/>
                </a:cubicBezTo>
                <a:lnTo>
                  <a:pt x="2063468" y="0"/>
                </a:lnTo>
                <a:lnTo>
                  <a:pt x="2063468" y="1031734"/>
                </a:lnTo>
                <a:cubicBezTo>
                  <a:pt x="2063468" y="1601545"/>
                  <a:pt x="1601545" y="2063468"/>
                  <a:pt x="1031734" y="2063468"/>
                </a:cubicBezTo>
                <a:cubicBezTo>
                  <a:pt x="461923" y="2063468"/>
                  <a:pt x="0" y="1601545"/>
                  <a:pt x="0" y="1031734"/>
                </a:cubicBezTo>
                <a:close/>
              </a:path>
            </a:pathLst>
          </a:custGeom>
          <a:solidFill>
            <a:srgbClr val="F2F2F2"/>
          </a:solidFill>
          <a:ln w="12700">
            <a:solidFill>
              <a:srgbClr val="D9D9D9"/>
            </a:solidFill>
            <a:prstDash val="dash"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74" name="文本框 69"/>
          <p:cNvSpPr txBox="1">
            <a:spLocks noChangeArrowheads="1"/>
          </p:cNvSpPr>
          <p:nvPr/>
        </p:nvSpPr>
        <p:spPr bwMode="auto">
          <a:xfrm>
            <a:off x="790575" y="128588"/>
            <a:ext cx="16962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실행영상</a:t>
            </a:r>
            <a:endParaRPr lang="zh-CN" altLang="en-US" sz="28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grpSp>
        <p:nvGrpSpPr>
          <p:cNvPr id="32775" name="Group 7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2788" name="燕尾形 71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2789" name="燕尾形 72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32781" name="Freeform 28"/>
          <p:cNvSpPr>
            <a:spLocks noEditPoints="1"/>
          </p:cNvSpPr>
          <p:nvPr/>
        </p:nvSpPr>
        <p:spPr bwMode="auto">
          <a:xfrm>
            <a:off x="4368800" y="2325688"/>
            <a:ext cx="777875" cy="777875"/>
          </a:xfrm>
          <a:custGeom>
            <a:avLst/>
            <a:gdLst>
              <a:gd name="T0" fmla="*/ 2147483646 w 207"/>
              <a:gd name="T1" fmla="*/ 720191999 h 207"/>
              <a:gd name="T2" fmla="*/ 2005245257 w 207"/>
              <a:gd name="T3" fmla="*/ 1807544755 h 207"/>
              <a:gd name="T4" fmla="*/ 2147483646 w 207"/>
              <a:gd name="T5" fmla="*/ 1835788758 h 207"/>
              <a:gd name="T6" fmla="*/ 2147483646 w 207"/>
              <a:gd name="T7" fmla="*/ 1525116005 h 207"/>
              <a:gd name="T8" fmla="*/ 2147483646 w 207"/>
              <a:gd name="T9" fmla="*/ 819042249 h 207"/>
              <a:gd name="T10" fmla="*/ 1934635251 w 207"/>
              <a:gd name="T11" fmla="*/ 381279001 h 207"/>
              <a:gd name="T12" fmla="*/ 1073230755 w 207"/>
              <a:gd name="T13" fmla="*/ 423645005 h 207"/>
              <a:gd name="T14" fmla="*/ 437763248 w 207"/>
              <a:gd name="T15" fmla="*/ 1044986753 h 207"/>
              <a:gd name="T16" fmla="*/ 423645005 w 207"/>
              <a:gd name="T17" fmla="*/ 1962879253 h 207"/>
              <a:gd name="T18" fmla="*/ 1002620749 w 207"/>
              <a:gd name="T19" fmla="*/ 2147483646 h 207"/>
              <a:gd name="T20" fmla="*/ 1708694505 w 207"/>
              <a:gd name="T21" fmla="*/ 2147483646 h 207"/>
              <a:gd name="T22" fmla="*/ 2019367258 w 207"/>
              <a:gd name="T23" fmla="*/ 2147483646 h 207"/>
              <a:gd name="T24" fmla="*/ 1440387755 w 207"/>
              <a:gd name="T25" fmla="*/ 2147483646 h 207"/>
              <a:gd name="T26" fmla="*/ 409523004 w 207"/>
              <a:gd name="T27" fmla="*/ 2147483646 h 207"/>
              <a:gd name="T28" fmla="*/ 0 w 207"/>
              <a:gd name="T29" fmla="*/ 1525116005 h 207"/>
              <a:gd name="T30" fmla="*/ 451885249 w 207"/>
              <a:gd name="T31" fmla="*/ 409523004 h 207"/>
              <a:gd name="T32" fmla="*/ 1539238006 w 207"/>
              <a:gd name="T33" fmla="*/ 0 h 207"/>
              <a:gd name="T34" fmla="*/ 2147483646 w 207"/>
              <a:gd name="T35" fmla="*/ 324794754 h 207"/>
              <a:gd name="T36" fmla="*/ 2147483646 w 207"/>
              <a:gd name="T37" fmla="*/ 1228565253 h 207"/>
              <a:gd name="T38" fmla="*/ 2147483646 w 207"/>
              <a:gd name="T39" fmla="*/ 1934635251 h 207"/>
              <a:gd name="T40" fmla="*/ 1991123255 w 207"/>
              <a:gd name="T41" fmla="*/ 2147483646 h 207"/>
              <a:gd name="T42" fmla="*/ 1736938507 w 207"/>
              <a:gd name="T43" fmla="*/ 2132335752 h 207"/>
              <a:gd name="T44" fmla="*/ 1652206500 w 207"/>
              <a:gd name="T45" fmla="*/ 1864029002 h 207"/>
              <a:gd name="T46" fmla="*/ 1539238006 w 207"/>
              <a:gd name="T47" fmla="*/ 1991123255 h 207"/>
              <a:gd name="T48" fmla="*/ 1256809255 w 207"/>
              <a:gd name="T49" fmla="*/ 2147483646 h 207"/>
              <a:gd name="T50" fmla="*/ 932014501 w 207"/>
              <a:gd name="T51" fmla="*/ 2147483646 h 207"/>
              <a:gd name="T52" fmla="*/ 734314000 w 207"/>
              <a:gd name="T53" fmla="*/ 1934635251 h 207"/>
              <a:gd name="T54" fmla="*/ 762558002 w 207"/>
              <a:gd name="T55" fmla="*/ 1355659506 h 207"/>
              <a:gd name="T56" fmla="*/ 1200321251 w 207"/>
              <a:gd name="T57" fmla="*/ 790802005 h 207"/>
              <a:gd name="T58" fmla="*/ 1694572504 w 207"/>
              <a:gd name="T59" fmla="*/ 734314000 h 207"/>
              <a:gd name="T60" fmla="*/ 1934635251 w 207"/>
              <a:gd name="T61" fmla="*/ 720191999 h 207"/>
              <a:gd name="T62" fmla="*/ 1652206500 w 207"/>
              <a:gd name="T63" fmla="*/ 1059108754 h 207"/>
              <a:gd name="T64" fmla="*/ 1355659506 w 207"/>
              <a:gd name="T65" fmla="*/ 1101471000 h 207"/>
              <a:gd name="T66" fmla="*/ 1129715002 w 207"/>
              <a:gd name="T67" fmla="*/ 1426265754 h 207"/>
              <a:gd name="T68" fmla="*/ 1143837004 w 207"/>
              <a:gd name="T69" fmla="*/ 1807544755 h 207"/>
              <a:gd name="T70" fmla="*/ 1383899751 w 207"/>
              <a:gd name="T71" fmla="*/ 1849907001 h 207"/>
              <a:gd name="T72" fmla="*/ 1581600252 w 207"/>
              <a:gd name="T73" fmla="*/ 1680450502 h 207"/>
              <a:gd name="T74" fmla="*/ 1736938507 w 207"/>
              <a:gd name="T75" fmla="*/ 1115593001 h 20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07"/>
              <a:gd name="T115" fmla="*/ 0 h 207"/>
              <a:gd name="T116" fmla="*/ 207 w 207"/>
              <a:gd name="T117" fmla="*/ 207 h 20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07" h="207">
                <a:moveTo>
                  <a:pt x="137" y="51"/>
                </a:moveTo>
                <a:cubicBezTo>
                  <a:pt x="153" y="51"/>
                  <a:pt x="153" y="51"/>
                  <a:pt x="153" y="51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41" y="120"/>
                  <a:pt x="141" y="125"/>
                  <a:pt x="142" y="128"/>
                </a:cubicBezTo>
                <a:cubicBezTo>
                  <a:pt x="143" y="132"/>
                  <a:pt x="146" y="133"/>
                  <a:pt x="150" y="133"/>
                </a:cubicBezTo>
                <a:cubicBezTo>
                  <a:pt x="154" y="133"/>
                  <a:pt x="158" y="132"/>
                  <a:pt x="161" y="130"/>
                </a:cubicBezTo>
                <a:cubicBezTo>
                  <a:pt x="165" y="129"/>
                  <a:pt x="169" y="126"/>
                  <a:pt x="172" y="122"/>
                </a:cubicBezTo>
                <a:cubicBezTo>
                  <a:pt x="175" y="118"/>
                  <a:pt x="177" y="114"/>
                  <a:pt x="179" y="108"/>
                </a:cubicBezTo>
                <a:cubicBezTo>
                  <a:pt x="181" y="102"/>
                  <a:pt x="182" y="95"/>
                  <a:pt x="182" y="87"/>
                </a:cubicBezTo>
                <a:cubicBezTo>
                  <a:pt x="182" y="76"/>
                  <a:pt x="180" y="66"/>
                  <a:pt x="176" y="58"/>
                </a:cubicBezTo>
                <a:cubicBezTo>
                  <a:pt x="172" y="50"/>
                  <a:pt x="167" y="44"/>
                  <a:pt x="161" y="38"/>
                </a:cubicBezTo>
                <a:cubicBezTo>
                  <a:pt x="154" y="33"/>
                  <a:pt x="146" y="29"/>
                  <a:pt x="137" y="27"/>
                </a:cubicBezTo>
                <a:cubicBezTo>
                  <a:pt x="128" y="24"/>
                  <a:pt x="119" y="23"/>
                  <a:pt x="109" y="23"/>
                </a:cubicBezTo>
                <a:cubicBezTo>
                  <a:pt x="97" y="23"/>
                  <a:pt x="86" y="25"/>
                  <a:pt x="76" y="30"/>
                </a:cubicBezTo>
                <a:cubicBezTo>
                  <a:pt x="65" y="34"/>
                  <a:pt x="57" y="40"/>
                  <a:pt x="49" y="47"/>
                </a:cubicBezTo>
                <a:cubicBezTo>
                  <a:pt x="42" y="55"/>
                  <a:pt x="36" y="63"/>
                  <a:pt x="31" y="74"/>
                </a:cubicBezTo>
                <a:cubicBezTo>
                  <a:pt x="27" y="84"/>
                  <a:pt x="25" y="95"/>
                  <a:pt x="25" y="107"/>
                </a:cubicBezTo>
                <a:cubicBezTo>
                  <a:pt x="25" y="119"/>
                  <a:pt x="27" y="129"/>
                  <a:pt x="30" y="139"/>
                </a:cubicBezTo>
                <a:cubicBezTo>
                  <a:pt x="34" y="148"/>
                  <a:pt x="39" y="156"/>
                  <a:pt x="46" y="163"/>
                </a:cubicBezTo>
                <a:cubicBezTo>
                  <a:pt x="53" y="169"/>
                  <a:pt x="61" y="174"/>
                  <a:pt x="71" y="178"/>
                </a:cubicBezTo>
                <a:cubicBezTo>
                  <a:pt x="81" y="181"/>
                  <a:pt x="93" y="183"/>
                  <a:pt x="106" y="183"/>
                </a:cubicBezTo>
                <a:cubicBezTo>
                  <a:pt x="110" y="183"/>
                  <a:pt x="115" y="183"/>
                  <a:pt x="121" y="182"/>
                </a:cubicBezTo>
                <a:cubicBezTo>
                  <a:pt x="127" y="181"/>
                  <a:pt x="132" y="179"/>
                  <a:pt x="136" y="177"/>
                </a:cubicBezTo>
                <a:cubicBezTo>
                  <a:pt x="143" y="199"/>
                  <a:pt x="143" y="199"/>
                  <a:pt x="143" y="199"/>
                </a:cubicBezTo>
                <a:cubicBezTo>
                  <a:pt x="137" y="202"/>
                  <a:pt x="131" y="204"/>
                  <a:pt x="124" y="205"/>
                </a:cubicBezTo>
                <a:cubicBezTo>
                  <a:pt x="118" y="206"/>
                  <a:pt x="110" y="207"/>
                  <a:pt x="102" y="207"/>
                </a:cubicBezTo>
                <a:cubicBezTo>
                  <a:pt x="87" y="207"/>
                  <a:pt x="74" y="205"/>
                  <a:pt x="61" y="200"/>
                </a:cubicBezTo>
                <a:cubicBezTo>
                  <a:pt x="49" y="196"/>
                  <a:pt x="38" y="190"/>
                  <a:pt x="29" y="182"/>
                </a:cubicBezTo>
                <a:cubicBezTo>
                  <a:pt x="20" y="173"/>
                  <a:pt x="13" y="163"/>
                  <a:pt x="7" y="151"/>
                </a:cubicBezTo>
                <a:cubicBezTo>
                  <a:pt x="2" y="138"/>
                  <a:pt x="0" y="124"/>
                  <a:pt x="0" y="108"/>
                </a:cubicBezTo>
                <a:cubicBezTo>
                  <a:pt x="0" y="91"/>
                  <a:pt x="3" y="76"/>
                  <a:pt x="9" y="63"/>
                </a:cubicBezTo>
                <a:cubicBezTo>
                  <a:pt x="14" y="50"/>
                  <a:pt x="22" y="38"/>
                  <a:pt x="32" y="29"/>
                </a:cubicBezTo>
                <a:cubicBezTo>
                  <a:pt x="42" y="20"/>
                  <a:pt x="54" y="12"/>
                  <a:pt x="67" y="7"/>
                </a:cubicBezTo>
                <a:cubicBezTo>
                  <a:pt x="80" y="2"/>
                  <a:pt x="94" y="0"/>
                  <a:pt x="109" y="0"/>
                </a:cubicBezTo>
                <a:cubicBezTo>
                  <a:pt x="123" y="0"/>
                  <a:pt x="136" y="2"/>
                  <a:pt x="148" y="6"/>
                </a:cubicBezTo>
                <a:cubicBezTo>
                  <a:pt x="160" y="10"/>
                  <a:pt x="170" y="15"/>
                  <a:pt x="179" y="23"/>
                </a:cubicBezTo>
                <a:cubicBezTo>
                  <a:pt x="188" y="30"/>
                  <a:pt x="195" y="40"/>
                  <a:pt x="200" y="50"/>
                </a:cubicBezTo>
                <a:cubicBezTo>
                  <a:pt x="205" y="61"/>
                  <a:pt x="207" y="74"/>
                  <a:pt x="207" y="87"/>
                </a:cubicBezTo>
                <a:cubicBezTo>
                  <a:pt x="207" y="97"/>
                  <a:pt x="205" y="106"/>
                  <a:pt x="202" y="115"/>
                </a:cubicBezTo>
                <a:cubicBezTo>
                  <a:pt x="199" y="123"/>
                  <a:pt x="194" y="130"/>
                  <a:pt x="188" y="137"/>
                </a:cubicBezTo>
                <a:cubicBezTo>
                  <a:pt x="182" y="143"/>
                  <a:pt x="175" y="148"/>
                  <a:pt x="167" y="151"/>
                </a:cubicBezTo>
                <a:cubicBezTo>
                  <a:pt x="159" y="155"/>
                  <a:pt x="151" y="157"/>
                  <a:pt x="141" y="157"/>
                </a:cubicBezTo>
                <a:cubicBezTo>
                  <a:pt x="138" y="157"/>
                  <a:pt x="134" y="156"/>
                  <a:pt x="131" y="156"/>
                </a:cubicBezTo>
                <a:cubicBezTo>
                  <a:pt x="128" y="155"/>
                  <a:pt x="125" y="153"/>
                  <a:pt x="123" y="151"/>
                </a:cubicBezTo>
                <a:cubicBezTo>
                  <a:pt x="121" y="149"/>
                  <a:pt x="119" y="147"/>
                  <a:pt x="118" y="144"/>
                </a:cubicBezTo>
                <a:cubicBezTo>
                  <a:pt x="117" y="140"/>
                  <a:pt x="116" y="137"/>
                  <a:pt x="117" y="132"/>
                </a:cubicBezTo>
                <a:cubicBezTo>
                  <a:pt x="116" y="132"/>
                  <a:pt x="116" y="132"/>
                  <a:pt x="116" y="132"/>
                </a:cubicBezTo>
                <a:cubicBezTo>
                  <a:pt x="114" y="135"/>
                  <a:pt x="111" y="138"/>
                  <a:pt x="109" y="141"/>
                </a:cubicBezTo>
                <a:cubicBezTo>
                  <a:pt x="106" y="144"/>
                  <a:pt x="103" y="147"/>
                  <a:pt x="100" y="149"/>
                </a:cubicBezTo>
                <a:cubicBezTo>
                  <a:pt x="97" y="152"/>
                  <a:pt x="93" y="153"/>
                  <a:pt x="89" y="155"/>
                </a:cubicBezTo>
                <a:cubicBezTo>
                  <a:pt x="86" y="156"/>
                  <a:pt x="81" y="157"/>
                  <a:pt x="77" y="157"/>
                </a:cubicBezTo>
                <a:cubicBezTo>
                  <a:pt x="73" y="157"/>
                  <a:pt x="70" y="156"/>
                  <a:pt x="66" y="154"/>
                </a:cubicBezTo>
                <a:cubicBezTo>
                  <a:pt x="63" y="153"/>
                  <a:pt x="60" y="151"/>
                  <a:pt x="58" y="148"/>
                </a:cubicBezTo>
                <a:cubicBezTo>
                  <a:pt x="55" y="145"/>
                  <a:pt x="53" y="141"/>
                  <a:pt x="52" y="137"/>
                </a:cubicBezTo>
                <a:cubicBezTo>
                  <a:pt x="51" y="133"/>
                  <a:pt x="50" y="129"/>
                  <a:pt x="50" y="124"/>
                </a:cubicBezTo>
                <a:cubicBezTo>
                  <a:pt x="50" y="114"/>
                  <a:pt x="51" y="105"/>
                  <a:pt x="54" y="96"/>
                </a:cubicBezTo>
                <a:cubicBezTo>
                  <a:pt x="57" y="87"/>
                  <a:pt x="62" y="80"/>
                  <a:pt x="67" y="73"/>
                </a:cubicBezTo>
                <a:cubicBezTo>
                  <a:pt x="72" y="66"/>
                  <a:pt x="78" y="60"/>
                  <a:pt x="85" y="56"/>
                </a:cubicBezTo>
                <a:cubicBezTo>
                  <a:pt x="92" y="52"/>
                  <a:pt x="99" y="50"/>
                  <a:pt x="107" y="50"/>
                </a:cubicBezTo>
                <a:cubicBezTo>
                  <a:pt x="112" y="50"/>
                  <a:pt x="117" y="51"/>
                  <a:pt x="120" y="52"/>
                </a:cubicBezTo>
                <a:cubicBezTo>
                  <a:pt x="124" y="54"/>
                  <a:pt x="127" y="56"/>
                  <a:pt x="130" y="59"/>
                </a:cubicBezTo>
                <a:lnTo>
                  <a:pt x="137" y="51"/>
                </a:lnTo>
                <a:close/>
                <a:moveTo>
                  <a:pt x="123" y="79"/>
                </a:moveTo>
                <a:cubicBezTo>
                  <a:pt x="121" y="77"/>
                  <a:pt x="119" y="76"/>
                  <a:pt x="117" y="75"/>
                </a:cubicBezTo>
                <a:cubicBezTo>
                  <a:pt x="115" y="74"/>
                  <a:pt x="112" y="74"/>
                  <a:pt x="109" y="74"/>
                </a:cubicBezTo>
                <a:cubicBezTo>
                  <a:pt x="104" y="74"/>
                  <a:pt x="100" y="75"/>
                  <a:pt x="96" y="78"/>
                </a:cubicBezTo>
                <a:cubicBezTo>
                  <a:pt x="92" y="80"/>
                  <a:pt x="89" y="83"/>
                  <a:pt x="86" y="88"/>
                </a:cubicBezTo>
                <a:cubicBezTo>
                  <a:pt x="84" y="92"/>
                  <a:pt x="81" y="96"/>
                  <a:pt x="80" y="101"/>
                </a:cubicBezTo>
                <a:cubicBezTo>
                  <a:pt x="78" y="106"/>
                  <a:pt x="78" y="111"/>
                  <a:pt x="78" y="116"/>
                </a:cubicBezTo>
                <a:cubicBezTo>
                  <a:pt x="78" y="121"/>
                  <a:pt x="79" y="125"/>
                  <a:pt x="81" y="128"/>
                </a:cubicBezTo>
                <a:cubicBezTo>
                  <a:pt x="83" y="132"/>
                  <a:pt x="86" y="133"/>
                  <a:pt x="91" y="133"/>
                </a:cubicBezTo>
                <a:cubicBezTo>
                  <a:pt x="93" y="133"/>
                  <a:pt x="96" y="133"/>
                  <a:pt x="98" y="131"/>
                </a:cubicBezTo>
                <a:cubicBezTo>
                  <a:pt x="100" y="130"/>
                  <a:pt x="103" y="128"/>
                  <a:pt x="105" y="126"/>
                </a:cubicBezTo>
                <a:cubicBezTo>
                  <a:pt x="107" y="124"/>
                  <a:pt x="110" y="122"/>
                  <a:pt x="112" y="119"/>
                </a:cubicBezTo>
                <a:cubicBezTo>
                  <a:pt x="114" y="116"/>
                  <a:pt x="116" y="113"/>
                  <a:pt x="117" y="110"/>
                </a:cubicBezTo>
                <a:lnTo>
                  <a:pt x="123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미디어1">
            <a:hlinkClick r:id="" action="ppaction://media"/>
            <a:extLst>
              <a:ext uri="{FF2B5EF4-FFF2-40B4-BE49-F238E27FC236}">
                <a16:creationId xmlns:a16="http://schemas.microsoft.com/office/drawing/2014/main" id="{9DCC6B2D-D703-41BD-B5BF-648789FA1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0" y="1512508"/>
            <a:ext cx="6781800" cy="46831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F1E1D01-33C2-48B7-A929-009E784F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57" y="4483099"/>
            <a:ext cx="5655363" cy="2121857"/>
          </a:xfrm>
          <a:prstGeom prst="rect">
            <a:avLst/>
          </a:prstGeom>
        </p:spPr>
      </p:pic>
      <p:sp>
        <p:nvSpPr>
          <p:cNvPr id="32774" name="文本框 69"/>
          <p:cNvSpPr txBox="1">
            <a:spLocks noChangeArrowheads="1"/>
          </p:cNvSpPr>
          <p:nvPr/>
        </p:nvSpPr>
        <p:spPr bwMode="auto">
          <a:xfrm>
            <a:off x="790575" y="128588"/>
            <a:ext cx="16962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내용설명</a:t>
            </a:r>
            <a:endParaRPr lang="zh-CN" altLang="en-US" sz="28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grpSp>
        <p:nvGrpSpPr>
          <p:cNvPr id="32775" name="Group 7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2788" name="燕尾形 71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2789" name="燕尾形 72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71462" y="1256268"/>
            <a:ext cx="1006397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: </a:t>
            </a: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niversal </a:t>
            </a: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synchronous </a:t>
            </a: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eceiver / </a:t>
            </a: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ransmitter, </a:t>
            </a:r>
            <a:r>
              <a:rPr lang="ko-KR" altLang="en-US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범용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5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비동기화</a:t>
            </a:r>
            <a:r>
              <a:rPr lang="ko-KR" altLang="en-US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송수신기</a:t>
            </a:r>
            <a:r>
              <a:rPr lang="en-US" altLang="ko-KR" sz="25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54999" y="1948934"/>
            <a:ext cx="10717999" cy="2516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병렬</a:t>
            </a:r>
            <a:r>
              <a:rPr lang="en-US" altLang="ko-KR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데이터의 형태를 직렬방식으로 전환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하여 데이터를 전송하는 컴퓨터 하드웨어의 일종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일반적으로 컴퓨터나 주변기기의 일종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비동기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통신이므로 동기 신호가 전달되지 않는다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수신 쪽에서 동기 신호를 찾아내어 데이터의  시작과 끝을 시간적으로 알아 처리할 수 있도록 약속되어 있음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(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예제는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polling)</a:t>
            </a: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-UART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나오는 신호는 </a:t>
            </a:r>
            <a:r>
              <a:rPr lang="ko-KR" altLang="en-US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노이즈에  약하고 통신거리에 제약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 있다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18737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文本框 69"/>
          <p:cNvSpPr txBox="1">
            <a:spLocks noChangeArrowheads="1"/>
          </p:cNvSpPr>
          <p:nvPr/>
        </p:nvSpPr>
        <p:spPr bwMode="auto">
          <a:xfrm>
            <a:off x="790575" y="128588"/>
            <a:ext cx="16962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내용설명</a:t>
            </a:r>
            <a:endParaRPr lang="zh-CN" altLang="en-US" sz="28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grpSp>
        <p:nvGrpSpPr>
          <p:cNvPr id="32775" name="Group 7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2788" name="燕尾形 71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2789" name="燕尾形 72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71463" y="1128236"/>
            <a:ext cx="3182281" cy="6020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LINE DRIVER/RECEIVER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54999" y="1948934"/>
            <a:ext cx="6353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-TTL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신호를 받아 멀리 갈수 있도록 해주는 인터페이스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IC</a:t>
            </a:r>
          </a:p>
          <a:p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en-US" altLang="ko-KR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TTL(Time to Live) :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패킷의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수명이 있는 신호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UART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발생하는 신호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4EA2B5-298F-4A6B-8C65-B770F2E6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03" y="3131103"/>
            <a:ext cx="9302490" cy="30159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1542935-39DA-4E13-AED6-CB4BD4C0986C}"/>
              </a:ext>
            </a:extLst>
          </p:cNvPr>
          <p:cNvSpPr/>
          <p:nvPr/>
        </p:nvSpPr>
        <p:spPr>
          <a:xfrm>
            <a:off x="1278703" y="4384139"/>
            <a:ext cx="9302490" cy="414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93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433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내용설명</a:t>
            </a:r>
            <a:endParaRPr lang="zh-CN" altLang="en-US" sz="2800" b="1" dirty="0">
              <a:solidFill>
                <a:schemeClr val="bg1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3809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3810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74536" y="1913020"/>
            <a:ext cx="66675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직렬 방식의 인터페이스의 하나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인터페이스는 포트라고도 하여 일반적으로 직렬포트라고 불리기도 한다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>
              <a:lnSpc>
                <a:spcPts val="2060"/>
              </a:lnSpc>
            </a:pPr>
            <a:endParaRPr lang="en-US" altLang="ko-KR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ts val="2060"/>
              </a:lnSpc>
            </a:pP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비동기식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통신 컨트롤러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(UART)</a:t>
            </a:r>
            <a:r>
              <a:rPr lang="ko-KR" altLang="en-US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나오는 디지털 신호를 외부와 인터페이스 시키는 전기적인 신호방식의 하나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7026" y="4529550"/>
            <a:ext cx="6096000" cy="17389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060"/>
              </a:lnSpc>
            </a:pPr>
            <a:r>
              <a:rPr lang="en-US" altLang="ko-KR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Pin1. DCD </a:t>
            </a:r>
            <a:r>
              <a:rPr lang="en-US" altLang="ko-KR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(Data Carrier Detect) : </a:t>
            </a:r>
            <a:r>
              <a:rPr lang="ko-KR" altLang="en-US" dirty="0">
                <a:solidFill>
                  <a:srgbClr val="09405E"/>
                </a:solidFill>
                <a:latin typeface="+mj-ea"/>
                <a:ea typeface="+mj-ea"/>
              </a:rPr>
              <a:t>입력포트</a:t>
            </a:r>
            <a:endParaRPr lang="en-US" altLang="ko-KR" dirty="0">
              <a:solidFill>
                <a:srgbClr val="09405E"/>
              </a:solidFill>
              <a:latin typeface="+mj-ea"/>
              <a:ea typeface="+mj-ea"/>
            </a:endParaRPr>
          </a:p>
          <a:p>
            <a:pPr>
              <a:lnSpc>
                <a:spcPts val="2060"/>
              </a:lnSpc>
            </a:pPr>
            <a:r>
              <a:rPr lang="en-US" altLang="ko-KR" b="1" dirty="0">
                <a:solidFill>
                  <a:srgbClr val="09405E"/>
                </a:solidFill>
              </a:rPr>
              <a:t>Pin2. RXD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(Receive Data) : </a:t>
            </a:r>
            <a:r>
              <a:rPr lang="ko-KR" altLang="en-US" dirty="0">
                <a:solidFill>
                  <a:srgbClr val="09405E"/>
                </a:solidFill>
              </a:rPr>
              <a:t>통신 데이터 </a:t>
            </a:r>
            <a:r>
              <a:rPr lang="ko-KR" altLang="en-US" dirty="0">
                <a:solidFill>
                  <a:srgbClr val="FF0000"/>
                </a:solidFill>
              </a:rPr>
              <a:t>입력 신호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Pin3. TXD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</a:t>
            </a:r>
            <a:r>
              <a:rPr lang="en-US" altLang="ko-KR" dirty="0" err="1">
                <a:solidFill>
                  <a:srgbClr val="09405E"/>
                </a:solidFill>
              </a:rPr>
              <a:t>Tranamit</a:t>
            </a:r>
            <a:r>
              <a:rPr lang="en-US" altLang="ko-KR" dirty="0">
                <a:solidFill>
                  <a:srgbClr val="09405E"/>
                </a:solidFill>
              </a:rPr>
              <a:t> Data) : </a:t>
            </a:r>
            <a:r>
              <a:rPr lang="ko-KR" altLang="en-US" dirty="0">
                <a:solidFill>
                  <a:srgbClr val="09405E"/>
                </a:solidFill>
              </a:rPr>
              <a:t>통신 데이터 </a:t>
            </a:r>
            <a:r>
              <a:rPr lang="ko-KR" altLang="en-US" dirty="0">
                <a:solidFill>
                  <a:srgbClr val="FF0000"/>
                </a:solidFill>
              </a:rPr>
              <a:t>출력 신호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Pin4. DTR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(Data Terminal Ready) : </a:t>
            </a:r>
            <a:r>
              <a:rPr lang="ko-KR" altLang="en-US" dirty="0">
                <a:solidFill>
                  <a:srgbClr val="09405E"/>
                </a:solidFill>
              </a:rPr>
              <a:t>통신 준비 신호</a:t>
            </a:r>
            <a:r>
              <a:rPr lang="en-US" altLang="ko-KR" dirty="0">
                <a:solidFill>
                  <a:srgbClr val="09405E"/>
                </a:solidFill>
              </a:rPr>
              <a:t>. </a:t>
            </a:r>
            <a:r>
              <a:rPr lang="ko-KR" altLang="en-US" dirty="0">
                <a:solidFill>
                  <a:srgbClr val="09405E"/>
                </a:solidFill>
              </a:rPr>
              <a:t>출력 포트로 사용가능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Pin5. GND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(Ground) : </a:t>
            </a:r>
            <a:r>
              <a:rPr lang="ko-KR" altLang="en-US" dirty="0">
                <a:solidFill>
                  <a:srgbClr val="09405E"/>
                </a:solidFill>
              </a:rPr>
              <a:t>신호 레벨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7488A6A-BD41-4CFA-AD1C-08AD9089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762" y="1412855"/>
            <a:ext cx="2898441" cy="29853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1463" y="1174328"/>
            <a:ext cx="10583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RS 232</a:t>
            </a:r>
            <a:endParaRPr lang="zh-CN" altLang="en-US" sz="2500" b="1" dirty="0">
              <a:solidFill>
                <a:srgbClr val="09405E"/>
              </a:solidFill>
              <a:latin typeface="1훈새마을운동 R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20262" y="452955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9405E"/>
                </a:solidFill>
              </a:rPr>
              <a:t>Pin6. DSR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(Data Set Ready) : </a:t>
            </a:r>
            <a:r>
              <a:rPr lang="ko-KR" altLang="en-US" dirty="0">
                <a:solidFill>
                  <a:srgbClr val="09405E"/>
                </a:solidFill>
              </a:rPr>
              <a:t>모뎀 통신 준비 신호</a:t>
            </a:r>
            <a:r>
              <a:rPr lang="en-US" altLang="ko-KR" dirty="0">
                <a:solidFill>
                  <a:srgbClr val="09405E"/>
                </a:solidFill>
              </a:rPr>
              <a:t>, </a:t>
            </a:r>
            <a:r>
              <a:rPr lang="ko-KR" altLang="en-US" dirty="0">
                <a:solidFill>
                  <a:srgbClr val="09405E"/>
                </a:solidFill>
              </a:rPr>
              <a:t>입력 포트로도 사용가능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Pin7. RTS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(Ready To Send) : </a:t>
            </a:r>
            <a:r>
              <a:rPr lang="ko-KR" altLang="en-US" dirty="0">
                <a:solidFill>
                  <a:srgbClr val="09405E"/>
                </a:solidFill>
              </a:rPr>
              <a:t>통신 준비 상태 표시</a:t>
            </a:r>
            <a:r>
              <a:rPr lang="en-US" altLang="ko-KR" dirty="0">
                <a:solidFill>
                  <a:srgbClr val="09405E"/>
                </a:solidFill>
              </a:rPr>
              <a:t>. </a:t>
            </a:r>
            <a:r>
              <a:rPr lang="ko-KR" altLang="en-US" dirty="0">
                <a:solidFill>
                  <a:srgbClr val="09405E"/>
                </a:solidFill>
              </a:rPr>
              <a:t>범용 출력 포트로도 사용가능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Pin8. CTS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(Clear To Send) : </a:t>
            </a:r>
            <a:r>
              <a:rPr lang="ko-KR" altLang="en-US" dirty="0">
                <a:solidFill>
                  <a:srgbClr val="09405E"/>
                </a:solidFill>
              </a:rPr>
              <a:t>통신 준비 상태를 표시</a:t>
            </a:r>
            <a:r>
              <a:rPr lang="en-US" altLang="ko-KR" dirty="0">
                <a:solidFill>
                  <a:srgbClr val="09405E"/>
                </a:solidFill>
              </a:rPr>
              <a:t>. </a:t>
            </a:r>
            <a:r>
              <a:rPr lang="ko-KR" altLang="en-US" dirty="0">
                <a:solidFill>
                  <a:srgbClr val="09405E"/>
                </a:solidFill>
              </a:rPr>
              <a:t>범용 입력 포트로도 사용가능</a:t>
            </a:r>
          </a:p>
          <a:p>
            <a:r>
              <a:rPr lang="en-US" altLang="ko-KR" b="1" dirty="0">
                <a:solidFill>
                  <a:srgbClr val="09405E"/>
                </a:solidFill>
              </a:rPr>
              <a:t>Pin9. RI</a:t>
            </a:r>
            <a:r>
              <a:rPr lang="ko-KR" altLang="en-US" dirty="0">
                <a:solidFill>
                  <a:srgbClr val="09405E"/>
                </a:solidFill>
              </a:rPr>
              <a:t> </a:t>
            </a:r>
            <a:r>
              <a:rPr lang="en-US" altLang="ko-KR" dirty="0">
                <a:solidFill>
                  <a:srgbClr val="09405E"/>
                </a:solidFill>
              </a:rPr>
              <a:t>(Ring Indicator) : </a:t>
            </a:r>
            <a:r>
              <a:rPr lang="ko-KR" altLang="en-US" dirty="0">
                <a:solidFill>
                  <a:srgbClr val="09405E"/>
                </a:solidFill>
              </a:rPr>
              <a:t>입력 포트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2"/>
          <p:cNvSpPr txBox="1">
            <a:spLocks noChangeArrowheads="1"/>
          </p:cNvSpPr>
          <p:nvPr/>
        </p:nvSpPr>
        <p:spPr bwMode="auto">
          <a:xfrm>
            <a:off x="798358" y="-238"/>
            <a:ext cx="169629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</a:t>
            </a:r>
            <a:endParaRPr lang="en-US" altLang="ko-KR" sz="28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4829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4830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492E60-E966-4205-B11A-7B44E145CD06}"/>
              </a:ext>
            </a:extLst>
          </p:cNvPr>
          <p:cNvSpPr/>
          <p:nvPr/>
        </p:nvSpPr>
        <p:spPr>
          <a:xfrm>
            <a:off x="893134" y="1668066"/>
            <a:ext cx="10714666" cy="2246769"/>
          </a:xfrm>
          <a:prstGeom prst="rect">
            <a:avLst/>
          </a:prstGeom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</a:rPr>
              <a:t>uint8_t</a:t>
            </a:r>
            <a:r>
              <a:rPr lang="ko-KR" altLang="en-US" sz="2000" dirty="0">
                <a:solidFill>
                  <a:srgbClr val="09405E"/>
                </a:solidFill>
              </a:rPr>
              <a:t> </a:t>
            </a:r>
            <a:r>
              <a:rPr lang="ko-KR" altLang="en-US" sz="2000" dirty="0" err="1">
                <a:solidFill>
                  <a:srgbClr val="09405E"/>
                </a:solidFill>
              </a:rPr>
              <a:t>ch</a:t>
            </a:r>
            <a:r>
              <a:rPr lang="ko-KR" altLang="en-US" sz="2000" dirty="0">
                <a:solidFill>
                  <a:srgbClr val="09405E"/>
                </a:solidFill>
              </a:rPr>
              <a:t>;	</a:t>
            </a:r>
          </a:p>
          <a:p>
            <a:r>
              <a:rPr lang="ko-KR" altLang="en-US" sz="2000" dirty="0">
                <a:solidFill>
                  <a:srgbClr val="C00000"/>
                </a:solidFill>
              </a:rPr>
              <a:t>uint8_t</a:t>
            </a:r>
            <a:r>
              <a:rPr lang="ko-KR" altLang="en-US" sz="2000" dirty="0">
                <a:solidFill>
                  <a:srgbClr val="09405E"/>
                </a:solidFill>
              </a:rPr>
              <a:t> aTxBuffer[10]; 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문자열 저장 버퍼</a:t>
            </a:r>
          </a:p>
          <a:p>
            <a:r>
              <a:rPr lang="en-US" altLang="ko-KR" sz="2000" dirty="0">
                <a:solidFill>
                  <a:srgbClr val="C00000"/>
                </a:solidFill>
              </a:rPr>
              <a:t>U</a:t>
            </a:r>
            <a:r>
              <a:rPr lang="ko-KR" altLang="en-US" sz="2000" dirty="0">
                <a:solidFill>
                  <a:srgbClr val="C00000"/>
                </a:solidFill>
              </a:rPr>
              <a:t>int8_t </a:t>
            </a:r>
            <a:r>
              <a:rPr lang="ko-KR" altLang="en-US" sz="2000" dirty="0">
                <a:solidFill>
                  <a:srgbClr val="09405E"/>
                </a:solidFill>
              </a:rPr>
              <a:t>count = 0;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현재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aTxButter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입력위치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09405E"/>
                </a:solidFill>
              </a:rPr>
              <a:t>	</a:t>
            </a:r>
          </a:p>
          <a:p>
            <a:r>
              <a:rPr lang="ko-KR" altLang="en-US" sz="2000" dirty="0">
                <a:solidFill>
                  <a:srgbClr val="C00000"/>
                </a:solidFill>
              </a:rPr>
              <a:t>Led_Init</a:t>
            </a:r>
            <a:r>
              <a:rPr lang="ko-KR" altLang="en-US" sz="2000" dirty="0">
                <a:solidFill>
                  <a:srgbClr val="09405E"/>
                </a:solidFill>
              </a:rPr>
              <a:t>(LED_ALL);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//LED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전체 초기화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ko-KR" altLang="en-US" sz="2000" dirty="0">
                <a:solidFill>
                  <a:srgbClr val="09405E"/>
                </a:solidFill>
              </a:rPr>
              <a:t>	</a:t>
            </a:r>
          </a:p>
          <a:p>
            <a:r>
              <a:rPr lang="ko-KR" altLang="en-US" sz="2000" dirty="0">
                <a:solidFill>
                  <a:srgbClr val="C00000"/>
                </a:solidFill>
              </a:rPr>
              <a:t>Uart0_Init</a:t>
            </a:r>
            <a:r>
              <a:rPr lang="ko-KR" altLang="en-US" sz="2000" dirty="0">
                <a:solidFill>
                  <a:srgbClr val="09405E"/>
                </a:solidFill>
              </a:rPr>
              <a:t>();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//UART0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초기화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C00000"/>
                </a:solidFill>
              </a:rPr>
              <a:t>UARTPuts</a:t>
            </a:r>
            <a:r>
              <a:rPr lang="ko-KR" altLang="en-US" sz="2000" dirty="0">
                <a:solidFill>
                  <a:srgbClr val="09405E"/>
                </a:solidFill>
              </a:rPr>
              <a:t>(LPC_UART0,＂\r\n Enter the Content, 1~8 LED Toggle\r\n＂); 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//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하이퍼터미널로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메세지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전송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3134" y="4026882"/>
            <a:ext cx="76412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Unit8_t : 8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비트 크기의 부호 없는 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char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변수 선언 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예제파일의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stdint.h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존재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</a:p>
          <a:p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Led_Init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() : Led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초기화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함수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LPC1768_utility.c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존재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Uart0_init () : UART0 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초기화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lpc17xx_uart.c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존재</a:t>
            </a:r>
            <a:endParaRPr lang="en-US" altLang="ko-KR" sz="2000" dirty="0">
              <a:solidFill>
                <a:srgbClr val="09405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C070D26-538C-41F5-B2EB-32D30D54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75" y="4573201"/>
            <a:ext cx="5144925" cy="13524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0014" y="889085"/>
            <a:ext cx="2682145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변수 설정 및 초기화</a:t>
            </a:r>
            <a:r>
              <a:rPr lang="en-US" altLang="ko-KR" sz="25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 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文本框 2"/>
          <p:cNvSpPr txBox="1">
            <a:spLocks noChangeArrowheads="1"/>
          </p:cNvSpPr>
          <p:nvPr/>
        </p:nvSpPr>
        <p:spPr bwMode="auto">
          <a:xfrm>
            <a:off x="803275" y="-11112"/>
            <a:ext cx="1696298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코드분석</a:t>
            </a:r>
            <a:endParaRPr lang="en-US" altLang="ko-KR" sz="28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5853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5854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335360D-32DE-481F-8926-A0DC338F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535238"/>
            <a:ext cx="6386441" cy="2346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AE1ED7E-B743-4E62-B6B1-A530CF4D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4881561"/>
            <a:ext cx="6344974" cy="126331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92175" y="1890683"/>
            <a:ext cx="5876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문자열을 </a:t>
            </a:r>
            <a:r>
              <a:rPr lang="en-US" altLang="ko-KR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UARTPutChar</a:t>
            </a:r>
            <a:r>
              <a:rPr lang="en-US" altLang="ko-KR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()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을 이용하여 </a:t>
            </a:r>
            <a:r>
              <a:rPr lang="ko-KR" altLang="en-US" sz="2000" dirty="0" err="1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하이퍼</a:t>
            </a:r>
            <a:r>
              <a:rPr lang="ko-KR" altLang="en-US" sz="2000" dirty="0">
                <a:solidFill>
                  <a:srgbClr val="09405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터미널로 전송</a:t>
            </a:r>
          </a:p>
        </p:txBody>
      </p:sp>
      <p:sp>
        <p:nvSpPr>
          <p:cNvPr id="3" name="뺄셈 기호 2"/>
          <p:cNvSpPr/>
          <p:nvPr/>
        </p:nvSpPr>
        <p:spPr bwMode="auto">
          <a:xfrm>
            <a:off x="1193800" y="4127500"/>
            <a:ext cx="1917700" cy="1397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0" name="뺄셈 기호 19"/>
          <p:cNvSpPr/>
          <p:nvPr/>
        </p:nvSpPr>
        <p:spPr bwMode="auto">
          <a:xfrm>
            <a:off x="1193800" y="5168900"/>
            <a:ext cx="1917700" cy="1397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0562" y="924369"/>
            <a:ext cx="9755427" cy="713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rgbClr val="09405E"/>
                </a:solidFill>
              </a:rPr>
              <a:t>void </a:t>
            </a:r>
            <a:r>
              <a:rPr lang="en-US" altLang="ko-KR" sz="3000" b="1" dirty="0" err="1">
                <a:solidFill>
                  <a:srgbClr val="09405E"/>
                </a:solidFill>
              </a:rPr>
              <a:t>UARTPuts</a:t>
            </a:r>
            <a:r>
              <a:rPr lang="en-US" altLang="ko-KR" sz="3000" b="1" dirty="0">
                <a:solidFill>
                  <a:srgbClr val="09405E"/>
                </a:solidFill>
              </a:rPr>
              <a:t>(</a:t>
            </a:r>
            <a:r>
              <a:rPr lang="en-US" altLang="ko-KR" sz="3000" b="1" dirty="0" err="1">
                <a:solidFill>
                  <a:srgbClr val="09405E"/>
                </a:solidFill>
              </a:rPr>
              <a:t>LPC_UART_TypeDef</a:t>
            </a:r>
            <a:r>
              <a:rPr lang="en-US" altLang="ko-KR" sz="3000" b="1" dirty="0">
                <a:solidFill>
                  <a:srgbClr val="09405E"/>
                </a:solidFill>
              </a:rPr>
              <a:t> *</a:t>
            </a:r>
            <a:r>
              <a:rPr lang="en-US" altLang="ko-KR" sz="3000" b="1" dirty="0" err="1">
                <a:solidFill>
                  <a:srgbClr val="09405E"/>
                </a:solidFill>
              </a:rPr>
              <a:t>UARTx</a:t>
            </a:r>
            <a:r>
              <a:rPr lang="en-US" altLang="ko-KR" sz="3000" b="1" dirty="0">
                <a:solidFill>
                  <a:srgbClr val="09405E"/>
                </a:solidFill>
              </a:rPr>
              <a:t>, </a:t>
            </a:r>
            <a:r>
              <a:rPr lang="en-US" altLang="ko-KR" sz="3000" b="1" dirty="0" err="1">
                <a:solidFill>
                  <a:srgbClr val="09405E"/>
                </a:solidFill>
              </a:rPr>
              <a:t>const</a:t>
            </a:r>
            <a:r>
              <a:rPr lang="en-US" altLang="ko-KR" sz="3000" b="1" dirty="0">
                <a:solidFill>
                  <a:srgbClr val="09405E"/>
                </a:solidFill>
              </a:rPr>
              <a:t> void *</a:t>
            </a:r>
            <a:r>
              <a:rPr lang="en-US" altLang="ko-KR" sz="3000" b="1" dirty="0" err="1">
                <a:solidFill>
                  <a:srgbClr val="09405E"/>
                </a:solidFill>
              </a:rPr>
              <a:t>str</a:t>
            </a:r>
            <a:r>
              <a:rPr lang="en-US" altLang="ko-KR" sz="3000" b="1" dirty="0">
                <a:solidFill>
                  <a:srgbClr val="09405E"/>
                </a:solidFill>
              </a:rPr>
              <a:t>)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7_自定义设计方案">
  <a:themeElements>
    <a:clrScheme name="7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9_自定义设计方案">
  <a:themeElements>
    <a:clrScheme name="9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0_自定义设计方案">
  <a:themeElements>
    <a:clrScheme name="10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1_自定义设计方案">
  <a:themeElements>
    <a:clrScheme name="1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2_自定义设计方案">
  <a:themeElements>
    <a:clrScheme name="1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Pages>0</Pages>
  <Words>1408</Words>
  <Characters>0</Characters>
  <Application>Microsoft Office PowerPoint</Application>
  <DocSecurity>0</DocSecurity>
  <PresentationFormat>와이드스크린</PresentationFormat>
  <Lines>0</Lines>
  <Paragraphs>156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22</vt:i4>
      </vt:variant>
      <vt:variant>
        <vt:lpstr>슬라이드 제목</vt:lpstr>
      </vt:variant>
      <vt:variant>
        <vt:i4>16</vt:i4>
      </vt:variant>
    </vt:vector>
  </HeadingPairs>
  <TitlesOfParts>
    <vt:vector size="46" baseType="lpstr">
      <vt:lpstr>1훈새마을운동 R</vt:lpstr>
      <vt:lpstr>Arial</vt:lpstr>
      <vt:lpstr>Calibri Light</vt:lpstr>
      <vt:lpstr>微软雅黑</vt:lpstr>
      <vt:lpstr>Impact</vt:lpstr>
      <vt:lpstr>Segoe UI</vt:lpstr>
      <vt:lpstr>宋体</vt:lpstr>
      <vt:lpstr>Calibri</vt:lpstr>
      <vt:lpstr>Office 主题</vt:lpstr>
      <vt:lpstr>1_自定义设计方案</vt:lpstr>
      <vt:lpstr>1_Office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2_Office 主题​​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9_自定义设计方案</vt:lpstr>
      <vt:lpstr>10_自定义设计方案</vt:lpstr>
      <vt:lpstr>11_自定义设计方案</vt:lpstr>
      <vt:lpstr>12_自定义设计方案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김진산</cp:lastModifiedBy>
  <cp:revision>168</cp:revision>
  <dcterms:created xsi:type="dcterms:W3CDTF">2014-06-29T11:45:14Z</dcterms:created>
  <dcterms:modified xsi:type="dcterms:W3CDTF">2020-05-27T23:43:01Z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